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8"/>
  </p:notesMasterIdLst>
  <p:sldIdLst>
    <p:sldId id="257" r:id="rId2"/>
    <p:sldId id="258" r:id="rId3"/>
    <p:sldId id="260" r:id="rId4"/>
    <p:sldId id="261" r:id="rId5"/>
    <p:sldId id="259"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ie Philipp" initials="JP" lastIdx="1" clrIdx="0">
    <p:extLst>
      <p:ext uri="{19B8F6BF-5375-455C-9EA6-DF929625EA0E}">
        <p15:presenceInfo xmlns:p15="http://schemas.microsoft.com/office/powerpoint/2012/main" userId="Jamie Philip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82093" autoAdjust="0"/>
  </p:normalViewPr>
  <p:slideViewPr>
    <p:cSldViewPr snapToGrid="0">
      <p:cViewPr varScale="1">
        <p:scale>
          <a:sx n="115" d="100"/>
          <a:sy n="115" d="100"/>
        </p:scale>
        <p:origin x="258"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9981-778A-4B00-996C-42CC760D034E}" type="datetimeFigureOut">
              <a:rPr lang="en-US" smtClean="0"/>
              <a:t>10/13/2022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A23107-FF0D-4FF8-BFE3-73CB835E8346}" type="slidenum">
              <a:rPr lang="en-US" smtClean="0"/>
              <a:t>‹#›</a:t>
            </a:fld>
            <a:endParaRPr lang="en-US"/>
          </a:p>
        </p:txBody>
      </p:sp>
    </p:spTree>
    <p:extLst>
      <p:ext uri="{BB962C8B-B14F-4D97-AF65-F5344CB8AC3E}">
        <p14:creationId xmlns:p14="http://schemas.microsoft.com/office/powerpoint/2010/main" val="2215805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revisor.mn.gov/statutes/cite/176.10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LEVEL OVERVIEW</a:t>
            </a:r>
          </a:p>
          <a:p>
            <a:r>
              <a:rPr lang="en-US" dirty="0" smtClean="0"/>
              <a:t>-Post 1/1/84, PPD</a:t>
            </a:r>
            <a:r>
              <a:rPr lang="en-US" baseline="0" dirty="0" smtClean="0"/>
              <a:t> deals with loss of function. It is NOT wage loss</a:t>
            </a:r>
            <a:endParaRPr lang="en-US" dirty="0" smtClean="0"/>
          </a:p>
          <a:p>
            <a:r>
              <a:rPr lang="en-US" dirty="0" smtClean="0"/>
              <a:t>-See</a:t>
            </a:r>
            <a:r>
              <a:rPr lang="en-US" baseline="0" dirty="0" smtClean="0"/>
              <a:t> chapter 5223 for disability schedule</a:t>
            </a:r>
          </a:p>
          <a:p>
            <a:r>
              <a:rPr lang="en-US" dirty="0" smtClean="0"/>
              <a:t>-Work injury does NOT have</a:t>
            </a:r>
            <a:r>
              <a:rPr lang="en-US" baseline="0" dirty="0" smtClean="0"/>
              <a:t> to be the sole cause of the permanent condition: it’s sufficient if the work related activity substantially aggravated, accelerates, or combines with a preexisting condition to product the disability;</a:t>
            </a:r>
          </a:p>
          <a:p>
            <a:r>
              <a:rPr lang="en-US" dirty="0" smtClean="0"/>
              <a:t>-No comp</a:t>
            </a:r>
            <a:r>
              <a:rPr lang="en-US" baseline="0" dirty="0" smtClean="0"/>
              <a:t> for pain and suffering</a:t>
            </a:r>
          </a:p>
          <a:p>
            <a:endParaRPr lang="en-US" dirty="0"/>
          </a:p>
        </p:txBody>
      </p:sp>
      <p:sp>
        <p:nvSpPr>
          <p:cNvPr id="4" name="Slide Number Placeholder 3"/>
          <p:cNvSpPr>
            <a:spLocks noGrp="1"/>
          </p:cNvSpPr>
          <p:nvPr>
            <p:ph type="sldNum" sz="quarter" idx="10"/>
          </p:nvPr>
        </p:nvSpPr>
        <p:spPr/>
        <p:txBody>
          <a:bodyPr/>
          <a:lstStyle/>
          <a:p>
            <a:fld id="{D9A23107-FF0D-4FF8-BFE3-73CB835E8346}" type="slidenum">
              <a:rPr lang="en-US" smtClean="0"/>
              <a:t>2</a:t>
            </a:fld>
            <a:endParaRPr lang="en-US"/>
          </a:p>
        </p:txBody>
      </p:sp>
    </p:spTree>
    <p:extLst>
      <p:ext uri="{BB962C8B-B14F-4D97-AF65-F5344CB8AC3E}">
        <p14:creationId xmlns:p14="http://schemas.microsoft.com/office/powerpoint/2010/main" val="3567837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PPD is a factual</a:t>
            </a:r>
            <a:r>
              <a:rPr lang="en-US" baseline="0" dirty="0" smtClean="0"/>
              <a:t> determination for a Compensation Judge (ex: a doctor’s opinion can be rejected by a judge). Judge can come up with their own rating based on the medical records and PPD schedule… Note: Compensation Judge can resolve dispute between differing doctors’ opinions</a:t>
            </a:r>
          </a:p>
          <a:p>
            <a:endParaRPr lang="en-US" baseline="0" dirty="0" smtClean="0"/>
          </a:p>
          <a:p>
            <a:r>
              <a:rPr lang="en-US" baseline="0" dirty="0" smtClean="0"/>
              <a:t>Burden of proof is on the employee to prove entitlement to PPD. It is NOT the ER/IR’s job to disprove PPD.</a:t>
            </a:r>
          </a:p>
          <a:p>
            <a:endParaRPr lang="en-US" baseline="0" dirty="0" smtClean="0"/>
          </a:p>
          <a:p>
            <a:r>
              <a:rPr lang="en-US" baseline="0" dirty="0" smtClean="0"/>
              <a:t>PPD is its own separate benefit. IT is not dependent on an employee’s wage loss claim or any permanent restrictions</a:t>
            </a:r>
          </a:p>
          <a:p>
            <a:endParaRPr lang="en-US" baseline="0" dirty="0" smtClean="0"/>
          </a:p>
          <a:p>
            <a:r>
              <a:rPr lang="en-US" baseline="0" dirty="0" smtClean="0"/>
              <a:t>WEBER</a:t>
            </a:r>
          </a:p>
          <a:p>
            <a:r>
              <a:rPr lang="en-US" baseline="0" dirty="0" smtClean="0"/>
              <a:t>-PPD schedule is comprehensive but it cannot cover every single conceivable injury. </a:t>
            </a:r>
          </a:p>
          <a:p>
            <a:r>
              <a:rPr lang="en-US" baseline="0" dirty="0" smtClean="0"/>
              <a:t>-Weber ratings apply when the employee suffers an injury that leads to permanent functional impairment, but the injury does not fall within the PPD guidelines.</a:t>
            </a:r>
          </a:p>
          <a:p>
            <a:r>
              <a:rPr lang="en-US" baseline="0" dirty="0" smtClean="0"/>
              <a:t>-Weber’s been codified. Minn. Stat. 176.105 provides that if there’s an injury that is not rated by the PPD schedule, the unrated injury must be assigned and compensated for at the rating to the most similar condition that is rated… Minnesota Rule says that if the category applicable to the impairing condition cannot be found in 5223.0300 to 5223.0650, then the category that most closely resembles the impairment shall be chosen.</a:t>
            </a:r>
          </a:p>
        </p:txBody>
      </p:sp>
      <p:sp>
        <p:nvSpPr>
          <p:cNvPr id="4" name="Slide Number Placeholder 3"/>
          <p:cNvSpPr>
            <a:spLocks noGrp="1"/>
          </p:cNvSpPr>
          <p:nvPr>
            <p:ph type="sldNum" sz="quarter" idx="10"/>
          </p:nvPr>
        </p:nvSpPr>
        <p:spPr/>
        <p:txBody>
          <a:bodyPr/>
          <a:lstStyle/>
          <a:p>
            <a:fld id="{D9A23107-FF0D-4FF8-BFE3-73CB835E8346}" type="slidenum">
              <a:rPr lang="en-US" smtClean="0"/>
              <a:t>3</a:t>
            </a:fld>
            <a:endParaRPr lang="en-US"/>
          </a:p>
        </p:txBody>
      </p:sp>
    </p:spTree>
    <p:extLst>
      <p:ext uri="{BB962C8B-B14F-4D97-AF65-F5344CB8AC3E}">
        <p14:creationId xmlns:p14="http://schemas.microsoft.com/office/powerpoint/2010/main" val="1185647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Ascertainable:</a:t>
            </a:r>
          </a:p>
          <a:p>
            <a:r>
              <a:rPr lang="en-US" sz="1200" b="0" i="0" kern="1200" dirty="0" smtClean="0">
                <a:solidFill>
                  <a:schemeClr val="tx1"/>
                </a:solidFill>
                <a:effectLst/>
                <a:latin typeface="+mn-lt"/>
                <a:ea typeface="+mn-ea"/>
                <a:cs typeface="+mn-cs"/>
              </a:rPr>
              <a:t>Payment for permanent partial disability shall be governed by section </a:t>
            </a:r>
            <a:r>
              <a:rPr lang="en-US" sz="1200" b="0" i="0" u="sng" kern="1200" dirty="0" smtClean="0">
                <a:solidFill>
                  <a:schemeClr val="tx1"/>
                </a:solidFill>
                <a:effectLst/>
                <a:latin typeface="+mn-lt"/>
                <a:ea typeface="+mn-ea"/>
                <a:cs typeface="+mn-cs"/>
                <a:hlinkClick r:id="rId3"/>
              </a:rPr>
              <a:t>176.101</a:t>
            </a:r>
            <a:r>
              <a:rPr lang="en-US" sz="1200" b="0" i="0" kern="1200" dirty="0" smtClean="0">
                <a:solidFill>
                  <a:schemeClr val="tx1"/>
                </a:solidFill>
                <a:effectLst/>
                <a:latin typeface="+mn-lt"/>
                <a:ea typeface="+mn-ea"/>
                <a:cs typeface="+mn-cs"/>
              </a:rPr>
              <a:t>. If doubt exists as to the eventual permanent partial disability, payment shall be then made when due for the minimum permanent partial disability ascertainable, and further payment shall be made upon any later ascertainment of greater permanent partial disability.</a:t>
            </a:r>
            <a:endParaRPr lang="en-US" dirty="0"/>
          </a:p>
        </p:txBody>
      </p:sp>
      <p:sp>
        <p:nvSpPr>
          <p:cNvPr id="4" name="Slide Number Placeholder 3"/>
          <p:cNvSpPr>
            <a:spLocks noGrp="1"/>
          </p:cNvSpPr>
          <p:nvPr>
            <p:ph type="sldNum" sz="quarter" idx="10"/>
          </p:nvPr>
        </p:nvSpPr>
        <p:spPr/>
        <p:txBody>
          <a:bodyPr/>
          <a:lstStyle/>
          <a:p>
            <a:fld id="{D9A23107-FF0D-4FF8-BFE3-73CB835E8346}" type="slidenum">
              <a:rPr lang="en-US" smtClean="0"/>
              <a:t>4</a:t>
            </a:fld>
            <a:endParaRPr lang="en-US"/>
          </a:p>
        </p:txBody>
      </p:sp>
    </p:spTree>
    <p:extLst>
      <p:ext uri="{BB962C8B-B14F-4D97-AF65-F5344CB8AC3E}">
        <p14:creationId xmlns:p14="http://schemas.microsoft.com/office/powerpoint/2010/main" val="3836200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PPD ratings are calculated:</a:t>
            </a:r>
          </a:p>
          <a:p>
            <a:r>
              <a:rPr lang="en-US" baseline="0" dirty="0" smtClean="0"/>
              <a:t>-DOI controls how you calculate the PPD amount. (Injuries prior to July 1, 1993, disability schedules are available 5223.0010</a:t>
            </a:r>
          </a:p>
          <a:p>
            <a:endParaRPr lang="en-US" baseline="0" dirty="0" smtClean="0"/>
          </a:p>
          <a:p>
            <a:r>
              <a:rPr lang="en-US" baseline="0" dirty="0" smtClean="0"/>
              <a:t>-Formula. Go largest to smallest.</a:t>
            </a:r>
          </a:p>
          <a:p>
            <a:r>
              <a:rPr lang="en-US" baseline="0" dirty="0" smtClean="0"/>
              <a:t>-Example: Assume a simultaneous injury to 2 body parts resulting in a rating of 14% and 10%.</a:t>
            </a:r>
          </a:p>
          <a:p>
            <a:endParaRPr lang="en-US" dirty="0"/>
          </a:p>
        </p:txBody>
      </p:sp>
      <p:sp>
        <p:nvSpPr>
          <p:cNvPr id="4" name="Slide Number Placeholder 3"/>
          <p:cNvSpPr>
            <a:spLocks noGrp="1"/>
          </p:cNvSpPr>
          <p:nvPr>
            <p:ph type="sldNum" sz="quarter" idx="10"/>
          </p:nvPr>
        </p:nvSpPr>
        <p:spPr/>
        <p:txBody>
          <a:bodyPr/>
          <a:lstStyle/>
          <a:p>
            <a:fld id="{D9A23107-FF0D-4FF8-BFE3-73CB835E8346}" type="slidenum">
              <a:rPr lang="en-US" smtClean="0"/>
              <a:t>5</a:t>
            </a:fld>
            <a:endParaRPr lang="en-US"/>
          </a:p>
        </p:txBody>
      </p:sp>
    </p:spTree>
    <p:extLst>
      <p:ext uri="{BB962C8B-B14F-4D97-AF65-F5344CB8AC3E}">
        <p14:creationId xmlns:p14="http://schemas.microsoft.com/office/powerpoint/2010/main" val="256554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chemeClr val="accent2"/>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7785" y="4725425"/>
            <a:ext cx="2839325" cy="1076345"/>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10/13/2022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dirty="0" smtClean="0"/>
              <a:t>10/3/2018			</a:t>
            </a:r>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99560" y="5433009"/>
            <a:ext cx="1013679" cy="584022"/>
          </a:xfrm>
          <a:prstGeom prst="rect">
            <a:avLst/>
          </a:prstGeom>
        </p:spPr>
      </p:pic>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629160" y="226199"/>
            <a:ext cx="3795416" cy="53261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spc="-60" baseline="0">
          <a:solidFill>
            <a:schemeClr val="accent2"/>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accent1"/>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accent1"/>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accent1"/>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accent1"/>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accent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solidFill>
              </a:rPr>
              <a:t>Overview on Permanent Partial Disability Ratings</a:t>
            </a:r>
            <a:endParaRPr lang="en-US" dirty="0">
              <a:solidFill>
                <a:schemeClr val="accent2"/>
              </a:solidFill>
            </a:endParaRPr>
          </a:p>
        </p:txBody>
      </p:sp>
    </p:spTree>
    <p:extLst>
      <p:ext uri="{BB962C8B-B14F-4D97-AF65-F5344CB8AC3E}">
        <p14:creationId xmlns:p14="http://schemas.microsoft.com/office/powerpoint/2010/main" val="2526868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Partial Disability</a:t>
            </a:r>
            <a:r>
              <a:rPr lang="en-US" dirty="0"/>
              <a:t/>
            </a:r>
            <a:br>
              <a:rPr lang="en-US" dirty="0"/>
            </a:br>
            <a:r>
              <a:rPr lang="en-US" dirty="0" smtClean="0"/>
              <a:t>Basics</a:t>
            </a:r>
            <a:endParaRPr lang="en-US" dirty="0"/>
          </a:p>
        </p:txBody>
      </p:sp>
      <p:sp>
        <p:nvSpPr>
          <p:cNvPr id="3" name="Content Placeholder 2"/>
          <p:cNvSpPr>
            <a:spLocks noGrp="1"/>
          </p:cNvSpPr>
          <p:nvPr>
            <p:ph idx="1"/>
          </p:nvPr>
        </p:nvSpPr>
        <p:spPr/>
        <p:txBody>
          <a:bodyPr/>
          <a:lstStyle/>
          <a:p>
            <a:r>
              <a:rPr lang="en-US" dirty="0" smtClean="0"/>
              <a:t>Basics</a:t>
            </a:r>
          </a:p>
          <a:p>
            <a:pPr lvl="1"/>
            <a:r>
              <a:rPr lang="en-US" dirty="0" smtClean="0"/>
              <a:t>Payable for permanent </a:t>
            </a:r>
            <a:r>
              <a:rPr lang="en-US" b="1" u="sng" dirty="0" smtClean="0"/>
              <a:t>functional</a:t>
            </a:r>
            <a:r>
              <a:rPr lang="en-US" dirty="0" smtClean="0"/>
              <a:t> loss of use of the body based upon a disability schedule.</a:t>
            </a:r>
          </a:p>
          <a:p>
            <a:pPr lvl="2"/>
            <a:r>
              <a:rPr lang="en-US" dirty="0" smtClean="0"/>
              <a:t>Minnesota Administrative Rules. Chapter 5223</a:t>
            </a:r>
          </a:p>
          <a:p>
            <a:r>
              <a:rPr lang="en-US" dirty="0" smtClean="0"/>
              <a:t>What’s covered?</a:t>
            </a:r>
          </a:p>
          <a:p>
            <a:pPr lvl="1"/>
            <a:r>
              <a:rPr lang="en-US" dirty="0" smtClean="0"/>
              <a:t>Permanency must be causally related to the work injury.</a:t>
            </a:r>
          </a:p>
          <a:p>
            <a:pPr lvl="2"/>
            <a:r>
              <a:rPr lang="en-US" dirty="0" smtClean="0"/>
              <a:t>Work-related activity does not have to be the sole cause of the permanent condition</a:t>
            </a:r>
            <a:r>
              <a:rPr lang="en-US" dirty="0" smtClean="0"/>
              <a:t>.</a:t>
            </a:r>
          </a:p>
          <a:p>
            <a:pPr lvl="1"/>
            <a:r>
              <a:rPr lang="en-US" dirty="0" smtClean="0"/>
              <a:t>Objectivity</a:t>
            </a:r>
            <a:endParaRPr lang="en-US" dirty="0" smtClean="0"/>
          </a:p>
          <a:p>
            <a:pPr lvl="1"/>
            <a:r>
              <a:rPr lang="en-US" dirty="0" smtClean="0"/>
              <a:t>No compensation </a:t>
            </a:r>
            <a:r>
              <a:rPr lang="en-US" dirty="0"/>
              <a:t>for </a:t>
            </a:r>
            <a:r>
              <a:rPr lang="en-US" dirty="0" smtClean="0"/>
              <a:t>pain </a:t>
            </a:r>
            <a:r>
              <a:rPr lang="en-US" dirty="0"/>
              <a:t>and </a:t>
            </a:r>
            <a:r>
              <a:rPr lang="en-US" dirty="0" smtClean="0"/>
              <a:t>suffering.</a:t>
            </a:r>
            <a:endParaRPr lang="en-US" dirty="0"/>
          </a:p>
        </p:txBody>
      </p:sp>
    </p:spTree>
    <p:extLst>
      <p:ext uri="{BB962C8B-B14F-4D97-AF65-F5344CB8AC3E}">
        <p14:creationId xmlns:p14="http://schemas.microsoft.com/office/powerpoint/2010/main" val="3198707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Partial Disability</a:t>
            </a:r>
            <a:br>
              <a:rPr lang="en-US" dirty="0" smtClean="0"/>
            </a:br>
            <a:r>
              <a:rPr lang="en-US" dirty="0" smtClean="0"/>
              <a:t>Basics</a:t>
            </a:r>
            <a:endParaRPr lang="en-US" dirty="0"/>
          </a:p>
        </p:txBody>
      </p:sp>
      <p:sp>
        <p:nvSpPr>
          <p:cNvPr id="3" name="Content Placeholder 2"/>
          <p:cNvSpPr>
            <a:spLocks noGrp="1"/>
          </p:cNvSpPr>
          <p:nvPr>
            <p:ph idx="1"/>
          </p:nvPr>
        </p:nvSpPr>
        <p:spPr>
          <a:xfrm>
            <a:off x="3793068" y="1016508"/>
            <a:ext cx="7315200" cy="5120640"/>
          </a:xfrm>
        </p:spPr>
        <p:txBody>
          <a:bodyPr/>
          <a:lstStyle/>
          <a:p>
            <a:r>
              <a:rPr lang="en-US" dirty="0" smtClean="0"/>
              <a:t>How is PPD determined?</a:t>
            </a:r>
          </a:p>
          <a:p>
            <a:pPr lvl="1"/>
            <a:r>
              <a:rPr lang="en-US" dirty="0" smtClean="0"/>
              <a:t>Factual determination for a Compensation Judge</a:t>
            </a:r>
            <a:endParaRPr lang="en-US" dirty="0"/>
          </a:p>
          <a:p>
            <a:pPr lvl="1"/>
            <a:r>
              <a:rPr lang="en-US" dirty="0"/>
              <a:t>Burden of </a:t>
            </a:r>
            <a:r>
              <a:rPr lang="en-US" dirty="0" smtClean="0"/>
              <a:t>Proof</a:t>
            </a:r>
            <a:endParaRPr lang="en-US" dirty="0"/>
          </a:p>
          <a:p>
            <a:pPr lvl="1"/>
            <a:r>
              <a:rPr lang="en-US" dirty="0" smtClean="0"/>
              <a:t>Wage loss? Permanent restrictions?</a:t>
            </a:r>
          </a:p>
          <a:p>
            <a:r>
              <a:rPr lang="en-US" i="1" dirty="0" smtClean="0"/>
              <a:t>Weber</a:t>
            </a:r>
            <a:r>
              <a:rPr lang="en-US" dirty="0" smtClean="0"/>
              <a:t> Ratings</a:t>
            </a:r>
          </a:p>
          <a:p>
            <a:pPr lvl="1"/>
            <a:r>
              <a:rPr lang="en-US" dirty="0" smtClean="0"/>
              <a:t>Employee’s injury not within PPD guidelines</a:t>
            </a:r>
          </a:p>
          <a:p>
            <a:pPr lvl="1"/>
            <a:r>
              <a:rPr lang="en-US" dirty="0" smtClean="0"/>
              <a:t>Minn. Stat. 176.105 </a:t>
            </a:r>
            <a:r>
              <a:rPr lang="en-US" dirty="0" err="1" smtClean="0"/>
              <a:t>subd</a:t>
            </a:r>
            <a:r>
              <a:rPr lang="en-US" dirty="0" smtClean="0"/>
              <a:t>. 1(c) &amp; M.R. 5223.0300 </a:t>
            </a:r>
            <a:r>
              <a:rPr lang="en-US" dirty="0" err="1" smtClean="0"/>
              <a:t>subp</a:t>
            </a:r>
            <a:r>
              <a:rPr lang="en-US" dirty="0" smtClean="0"/>
              <a:t>. 3(A)</a:t>
            </a:r>
          </a:p>
          <a:p>
            <a:pPr lvl="1"/>
            <a:r>
              <a:rPr lang="en-US" dirty="0" smtClean="0"/>
              <a:t>When </a:t>
            </a:r>
            <a:r>
              <a:rPr lang="en-US" i="1" dirty="0" smtClean="0"/>
              <a:t>Weber</a:t>
            </a:r>
            <a:r>
              <a:rPr lang="en-US" dirty="0" smtClean="0"/>
              <a:t> ratings have been allowed</a:t>
            </a:r>
          </a:p>
          <a:p>
            <a:pPr lvl="2"/>
            <a:r>
              <a:rPr lang="en-US" dirty="0" smtClean="0"/>
              <a:t>Rib injuries</a:t>
            </a:r>
          </a:p>
          <a:p>
            <a:pPr lvl="2"/>
            <a:r>
              <a:rPr lang="en-US" dirty="0" smtClean="0"/>
              <a:t>Brain injuries &amp; </a:t>
            </a:r>
            <a:r>
              <a:rPr lang="en-US" dirty="0"/>
              <a:t>p</a:t>
            </a:r>
            <a:r>
              <a:rPr lang="en-US" dirty="0" smtClean="0"/>
              <a:t>sychological conditions</a:t>
            </a:r>
          </a:p>
          <a:p>
            <a:pPr lvl="2"/>
            <a:r>
              <a:rPr lang="en-US" dirty="0" smtClean="0"/>
              <a:t>Sacroiliac joint dysfunction</a:t>
            </a:r>
          </a:p>
          <a:p>
            <a:pPr lvl="1"/>
            <a:r>
              <a:rPr lang="en-US" dirty="0" smtClean="0"/>
              <a:t>When </a:t>
            </a:r>
            <a:r>
              <a:rPr lang="en-US" i="1" dirty="0" smtClean="0"/>
              <a:t>Weber</a:t>
            </a:r>
            <a:r>
              <a:rPr lang="en-US" dirty="0" smtClean="0"/>
              <a:t> ratings have been denied</a:t>
            </a:r>
            <a:endParaRPr lang="en-US" dirty="0"/>
          </a:p>
          <a:p>
            <a:pPr lvl="2"/>
            <a:r>
              <a:rPr lang="en-US" dirty="0" smtClean="0"/>
              <a:t>Any condition covered by PPD schedule</a:t>
            </a:r>
          </a:p>
          <a:p>
            <a:pPr lvl="2"/>
            <a:r>
              <a:rPr lang="en-US" dirty="0" smtClean="0"/>
              <a:t>Amputation of fingers</a:t>
            </a:r>
          </a:p>
          <a:p>
            <a:pPr lvl="2"/>
            <a:r>
              <a:rPr lang="en-US" dirty="0" smtClean="0"/>
              <a:t>Chronic pain syndrome</a:t>
            </a:r>
          </a:p>
        </p:txBody>
      </p:sp>
    </p:spTree>
    <p:extLst>
      <p:ext uri="{BB962C8B-B14F-4D97-AF65-F5344CB8AC3E}">
        <p14:creationId xmlns:p14="http://schemas.microsoft.com/office/powerpoint/2010/main" val="3273874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Partial Disability</a:t>
            </a:r>
            <a:br>
              <a:rPr lang="en-US" dirty="0" smtClean="0"/>
            </a:br>
            <a:r>
              <a:rPr lang="en-US" dirty="0" smtClean="0"/>
              <a:t>Determination &amp; Payment</a:t>
            </a:r>
            <a:endParaRPr lang="en-US" dirty="0"/>
          </a:p>
        </p:txBody>
      </p:sp>
      <p:sp>
        <p:nvSpPr>
          <p:cNvPr id="3" name="Content Placeholder 2"/>
          <p:cNvSpPr>
            <a:spLocks noGrp="1"/>
          </p:cNvSpPr>
          <p:nvPr>
            <p:ph idx="1"/>
          </p:nvPr>
        </p:nvSpPr>
        <p:spPr>
          <a:xfrm>
            <a:off x="3869268" y="1123837"/>
            <a:ext cx="7315200" cy="5120640"/>
          </a:xfrm>
        </p:spPr>
        <p:txBody>
          <a:bodyPr/>
          <a:lstStyle/>
          <a:p>
            <a:r>
              <a:rPr lang="en-US" dirty="0" smtClean="0"/>
              <a:t>When PPD rating is determined</a:t>
            </a:r>
          </a:p>
          <a:p>
            <a:pPr lvl="1"/>
            <a:r>
              <a:rPr lang="en-US" dirty="0" smtClean="0"/>
              <a:t>When ascertainable (176.021, </a:t>
            </a:r>
            <a:r>
              <a:rPr lang="en-US" dirty="0" err="1" smtClean="0"/>
              <a:t>subd</a:t>
            </a:r>
            <a:r>
              <a:rPr lang="en-US" dirty="0" smtClean="0"/>
              <a:t>. 3) “minimum permanent partial disability ascertainable”</a:t>
            </a:r>
          </a:p>
          <a:p>
            <a:pPr lvl="1"/>
            <a:r>
              <a:rPr lang="en-US" dirty="0" smtClean="0"/>
              <a:t>Most common – after MMI has been reached</a:t>
            </a:r>
          </a:p>
          <a:p>
            <a:pPr lvl="1"/>
            <a:endParaRPr lang="en-US" dirty="0" smtClean="0"/>
          </a:p>
          <a:p>
            <a:r>
              <a:rPr lang="en-US" dirty="0" smtClean="0"/>
              <a:t>When PPD is paid</a:t>
            </a:r>
          </a:p>
          <a:p>
            <a:pPr lvl="1"/>
            <a:r>
              <a:rPr lang="en-US" dirty="0"/>
              <a:t>Minn. Stat. 176.101, </a:t>
            </a:r>
            <a:r>
              <a:rPr lang="en-US" dirty="0" err="1"/>
              <a:t>subd</a:t>
            </a:r>
            <a:r>
              <a:rPr lang="en-US" dirty="0"/>
              <a:t>. 2(b)</a:t>
            </a:r>
          </a:p>
          <a:p>
            <a:pPr lvl="1"/>
            <a:r>
              <a:rPr lang="en-US" dirty="0"/>
              <a:t>After TTD benefits </a:t>
            </a:r>
            <a:r>
              <a:rPr lang="en-US" dirty="0" smtClean="0"/>
              <a:t>cease</a:t>
            </a:r>
            <a:endParaRPr lang="en-US" dirty="0"/>
          </a:p>
          <a:p>
            <a:pPr lvl="1"/>
            <a:r>
              <a:rPr lang="en-US" dirty="0"/>
              <a:t>Payable at same interval as TTD </a:t>
            </a:r>
            <a:r>
              <a:rPr lang="en-US" dirty="0" smtClean="0"/>
              <a:t>or lump sum if requested by Employee</a:t>
            </a:r>
          </a:p>
          <a:p>
            <a:pPr lvl="2"/>
            <a:r>
              <a:rPr lang="en-US" dirty="0" smtClean="0"/>
              <a:t>Lump sum must be paid within 30 days</a:t>
            </a:r>
          </a:p>
          <a:p>
            <a:pPr lvl="2"/>
            <a:r>
              <a:rPr lang="en-US" dirty="0" smtClean="0"/>
              <a:t>Discounted to present value (up to 5%)</a:t>
            </a:r>
          </a:p>
          <a:p>
            <a:pPr lvl="1"/>
            <a:r>
              <a:rPr lang="en-US" dirty="0" smtClean="0"/>
              <a:t>Can be paid concurrently with TPD and PTD, but </a:t>
            </a:r>
            <a:r>
              <a:rPr lang="en-US" i="1" dirty="0" smtClean="0"/>
              <a:t>not</a:t>
            </a:r>
            <a:r>
              <a:rPr lang="en-US" dirty="0" smtClean="0"/>
              <a:t> TTD.</a:t>
            </a:r>
          </a:p>
          <a:p>
            <a:endParaRPr lang="en-US" dirty="0" smtClean="0"/>
          </a:p>
        </p:txBody>
      </p:sp>
    </p:spTree>
    <p:extLst>
      <p:ext uri="{BB962C8B-B14F-4D97-AF65-F5344CB8AC3E}">
        <p14:creationId xmlns:p14="http://schemas.microsoft.com/office/powerpoint/2010/main" val="3024541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Partial Disability</a:t>
            </a:r>
            <a:br>
              <a:rPr lang="en-US" dirty="0" smtClean="0"/>
            </a:br>
            <a:r>
              <a:rPr lang="en-US" dirty="0" smtClean="0"/>
              <a:t>Calculations</a:t>
            </a:r>
            <a:endParaRPr lang="en-US" dirty="0"/>
          </a:p>
        </p:txBody>
      </p:sp>
      <p:sp>
        <p:nvSpPr>
          <p:cNvPr id="3" name="Content Placeholder 2"/>
          <p:cNvSpPr>
            <a:spLocks noGrp="1"/>
          </p:cNvSpPr>
          <p:nvPr>
            <p:ph idx="1"/>
          </p:nvPr>
        </p:nvSpPr>
        <p:spPr/>
        <p:txBody>
          <a:bodyPr/>
          <a:lstStyle/>
          <a:p>
            <a:r>
              <a:rPr lang="en-US" dirty="0" smtClean="0"/>
              <a:t>Calculations</a:t>
            </a:r>
          </a:p>
          <a:p>
            <a:pPr lvl="1"/>
            <a:r>
              <a:rPr lang="en-US" dirty="0" smtClean="0"/>
              <a:t>Date of injury controls</a:t>
            </a:r>
          </a:p>
          <a:p>
            <a:pPr lvl="1"/>
            <a:r>
              <a:rPr lang="en-US" dirty="0" smtClean="0"/>
              <a:t>Multiple Ratings</a:t>
            </a:r>
          </a:p>
          <a:p>
            <a:pPr lvl="2"/>
            <a:r>
              <a:rPr lang="en-US" dirty="0" smtClean="0"/>
              <a:t>A + B (1 – A)</a:t>
            </a:r>
          </a:p>
          <a:p>
            <a:pPr lvl="2"/>
            <a:r>
              <a:rPr lang="en-US" dirty="0" smtClean="0"/>
              <a:t>Example</a:t>
            </a:r>
          </a:p>
          <a:p>
            <a:pPr lvl="3"/>
            <a:r>
              <a:rPr lang="en-US" dirty="0" smtClean="0"/>
              <a:t>A = 14% or .14		B = 10% or .10</a:t>
            </a:r>
          </a:p>
          <a:p>
            <a:pPr lvl="3"/>
            <a:r>
              <a:rPr lang="en-US" dirty="0" smtClean="0"/>
              <a:t>1.00 - .14 = .86</a:t>
            </a:r>
          </a:p>
          <a:p>
            <a:pPr lvl="3"/>
            <a:r>
              <a:rPr lang="en-US" dirty="0" smtClean="0"/>
              <a:t>.1 * .86 = .086</a:t>
            </a:r>
          </a:p>
          <a:p>
            <a:pPr lvl="3"/>
            <a:r>
              <a:rPr lang="en-US" dirty="0" smtClean="0"/>
              <a:t>.14 + .086 = .226</a:t>
            </a:r>
          </a:p>
          <a:p>
            <a:pPr lvl="3"/>
            <a:r>
              <a:rPr lang="en-US" dirty="0" smtClean="0"/>
              <a:t>Whole body disability = 22.6%</a:t>
            </a:r>
          </a:p>
          <a:p>
            <a:pPr lvl="1"/>
            <a:r>
              <a:rPr lang="en-US" dirty="0" smtClean="0"/>
              <a:t>Dollar Amount (Minn. Stat. 176.101, </a:t>
            </a:r>
            <a:r>
              <a:rPr lang="en-US" dirty="0" err="1" smtClean="0"/>
              <a:t>subd</a:t>
            </a:r>
            <a:r>
              <a:rPr lang="en-US" dirty="0" smtClean="0"/>
              <a:t>. 2(a))</a:t>
            </a:r>
          </a:p>
          <a:p>
            <a:pPr lvl="2"/>
            <a:r>
              <a:rPr lang="en-US" dirty="0" smtClean="0"/>
              <a:t>Multiply rating in the PPD schedule by the corresponding amount in the statute</a:t>
            </a:r>
            <a:r>
              <a:rPr lang="en-US" dirty="0" smtClean="0"/>
              <a:t>.</a:t>
            </a:r>
          </a:p>
          <a:p>
            <a:pPr lvl="2"/>
            <a:r>
              <a:rPr lang="en-US" dirty="0" smtClean="0"/>
              <a:t>Date of injury!!!!</a:t>
            </a:r>
            <a:endParaRPr lang="en-US" dirty="0" smtClean="0"/>
          </a:p>
          <a:p>
            <a:pPr lvl="2"/>
            <a:r>
              <a:rPr lang="en-US" dirty="0" smtClean="0"/>
              <a:t>Example: 10% whole body rating </a:t>
            </a:r>
            <a:r>
              <a:rPr lang="en-US" dirty="0" smtClean="0"/>
              <a:t>and injury occurred on 10/2/2018</a:t>
            </a:r>
          </a:p>
          <a:p>
            <a:pPr lvl="3"/>
            <a:r>
              <a:rPr lang="en-US" dirty="0" smtClean="0"/>
              <a:t>10</a:t>
            </a:r>
            <a:r>
              <a:rPr lang="en-US" dirty="0" smtClean="0"/>
              <a:t>% of $84,000 = $8,400</a:t>
            </a:r>
            <a:endParaRPr lang="en-US" dirty="0"/>
          </a:p>
        </p:txBody>
      </p:sp>
    </p:spTree>
    <p:extLst>
      <p:ext uri="{BB962C8B-B14F-4D97-AF65-F5344CB8AC3E}">
        <p14:creationId xmlns:p14="http://schemas.microsoft.com/office/powerpoint/2010/main" val="360350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759124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Heacox">
      <a:dk1>
        <a:sysClr val="windowText" lastClr="000000"/>
      </a:dk1>
      <a:lt1>
        <a:sysClr val="window" lastClr="FFFFFF"/>
      </a:lt1>
      <a:dk2>
        <a:srgbClr val="44546A"/>
      </a:dk2>
      <a:lt2>
        <a:srgbClr val="E7E6E6"/>
      </a:lt2>
      <a:accent1>
        <a:srgbClr val="212838"/>
      </a:accent1>
      <a:accent2>
        <a:srgbClr val="CED0AC"/>
      </a:accent2>
      <a:accent3>
        <a:srgbClr val="FFFFFF"/>
      </a:accent3>
      <a:accent4>
        <a:srgbClr val="FFFFFF"/>
      </a:accent4>
      <a:accent5>
        <a:srgbClr val="FFFFFF"/>
      </a:accent5>
      <a:accent6>
        <a:srgbClr val="FFFFFF"/>
      </a:accent6>
      <a:hlink>
        <a:srgbClr val="FFFFFF"/>
      </a:hlink>
      <a:folHlink>
        <a:srgbClr val="FFFFF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509</TotalTime>
  <Words>781</Words>
  <Application>Microsoft Office PowerPoint</Application>
  <PresentationFormat>Widescreen</PresentationFormat>
  <Paragraphs>81</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Corbel</vt:lpstr>
      <vt:lpstr>Wingdings 2</vt:lpstr>
      <vt:lpstr>Frame</vt:lpstr>
      <vt:lpstr>Overview on Permanent Partial Disability Ratings</vt:lpstr>
      <vt:lpstr>Permanent Partial Disability Basics</vt:lpstr>
      <vt:lpstr>Permanent Partial Disability Basics</vt:lpstr>
      <vt:lpstr>Permanent Partial Disability Determination &amp; Payment</vt:lpstr>
      <vt:lpstr>Permanent Partial Disability Calculations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Cassidy Schweer</dc:creator>
  <cp:lastModifiedBy>Jamie Philipp</cp:lastModifiedBy>
  <cp:revision>29</cp:revision>
  <dcterms:created xsi:type="dcterms:W3CDTF">2018-10-03T14:33:18Z</dcterms:created>
  <dcterms:modified xsi:type="dcterms:W3CDTF">2022-10-13T14:43:08Z</dcterms:modified>
</cp:coreProperties>
</file>