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handoutMasterIdLst>
    <p:handoutMasterId r:id="rId62"/>
  </p:handoutMasterIdLst>
  <p:sldIdLst>
    <p:sldId id="434" r:id="rId2"/>
    <p:sldId id="378" r:id="rId3"/>
    <p:sldId id="379" r:id="rId4"/>
    <p:sldId id="380" r:id="rId5"/>
    <p:sldId id="381" r:id="rId6"/>
    <p:sldId id="382" r:id="rId7"/>
    <p:sldId id="383" r:id="rId8"/>
    <p:sldId id="384" r:id="rId9"/>
    <p:sldId id="385" r:id="rId10"/>
    <p:sldId id="386" r:id="rId11"/>
    <p:sldId id="387" r:id="rId12"/>
    <p:sldId id="388" r:id="rId13"/>
    <p:sldId id="389" r:id="rId14"/>
    <p:sldId id="390" r:id="rId15"/>
    <p:sldId id="391" r:id="rId16"/>
    <p:sldId id="392" r:id="rId17"/>
    <p:sldId id="393" r:id="rId18"/>
    <p:sldId id="394" r:id="rId19"/>
    <p:sldId id="395" r:id="rId20"/>
    <p:sldId id="396" r:id="rId21"/>
    <p:sldId id="397" r:id="rId22"/>
    <p:sldId id="398" r:id="rId23"/>
    <p:sldId id="399" r:id="rId24"/>
    <p:sldId id="400" r:id="rId25"/>
    <p:sldId id="401" r:id="rId26"/>
    <p:sldId id="402" r:id="rId27"/>
    <p:sldId id="403" r:id="rId28"/>
    <p:sldId id="404" r:id="rId29"/>
    <p:sldId id="405" r:id="rId30"/>
    <p:sldId id="406" r:id="rId31"/>
    <p:sldId id="407" r:id="rId32"/>
    <p:sldId id="408" r:id="rId33"/>
    <p:sldId id="409" r:id="rId34"/>
    <p:sldId id="410" r:id="rId35"/>
    <p:sldId id="411" r:id="rId36"/>
    <p:sldId id="412" r:id="rId37"/>
    <p:sldId id="413" r:id="rId38"/>
    <p:sldId id="414" r:id="rId39"/>
    <p:sldId id="415" r:id="rId40"/>
    <p:sldId id="416" r:id="rId41"/>
    <p:sldId id="417" r:id="rId42"/>
    <p:sldId id="418" r:id="rId43"/>
    <p:sldId id="419" r:id="rId44"/>
    <p:sldId id="429" r:id="rId45"/>
    <p:sldId id="430" r:id="rId46"/>
    <p:sldId id="431" r:id="rId47"/>
    <p:sldId id="432" r:id="rId48"/>
    <p:sldId id="420" r:id="rId49"/>
    <p:sldId id="421" r:id="rId50"/>
    <p:sldId id="422" r:id="rId51"/>
    <p:sldId id="423" r:id="rId52"/>
    <p:sldId id="424" r:id="rId53"/>
    <p:sldId id="425" r:id="rId54"/>
    <p:sldId id="426" r:id="rId55"/>
    <p:sldId id="427" r:id="rId56"/>
    <p:sldId id="428" r:id="rId57"/>
    <p:sldId id="335" r:id="rId58"/>
    <p:sldId id="336" r:id="rId59"/>
    <p:sldId id="435" r:id="rId6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509F"/>
    <a:srgbClr val="8DC63F"/>
    <a:srgbClr val="FFFFFF"/>
    <a:srgbClr val="DEEEC8"/>
    <a:srgbClr val="CED6EE"/>
    <a:srgbClr val="7C72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83" d="100"/>
          <a:sy n="83" d="100"/>
        </p:scale>
        <p:origin x="1450" y="67"/>
      </p:cViewPr>
      <p:guideLst>
        <p:guide orient="horz" pos="2160"/>
        <p:guide pos="2880"/>
      </p:guideLst>
    </p:cSldViewPr>
  </p:slideViewPr>
  <p:notesTextViewPr>
    <p:cViewPr>
      <p:scale>
        <a:sx n="1" d="1"/>
        <a:sy n="1" d="1"/>
      </p:scale>
      <p:origin x="0" y="0"/>
    </p:cViewPr>
  </p:notesTextViewPr>
  <p:notesViewPr>
    <p:cSldViewPr>
      <p:cViewPr varScale="1">
        <p:scale>
          <a:sx n="85" d="100"/>
          <a:sy n="85" d="100"/>
        </p:scale>
        <p:origin x="-3834"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5" tIns="48327" rIns="96655" bIns="48327" rtlCol="0"/>
          <a:lstStyle>
            <a:lvl1pPr algn="l">
              <a:defRPr sz="12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55" tIns="48327" rIns="96655" bIns="48327" rtlCol="0"/>
          <a:lstStyle>
            <a:lvl1pPr algn="r">
              <a:defRPr sz="1200"/>
            </a:lvl1pPr>
          </a:lstStyle>
          <a:p>
            <a:fld id="{13BD874E-C0E5-49DB-BE0C-43626E22B145}" type="datetimeFigureOut">
              <a:rPr lang="en-US" smtClean="0"/>
              <a:t>9/20/2022</a:t>
            </a:fld>
            <a:endParaRPr lang="en-US" dirty="0"/>
          </a:p>
        </p:txBody>
      </p:sp>
      <p:sp>
        <p:nvSpPr>
          <p:cNvPr id="4" name="Footer Placeholder 3"/>
          <p:cNvSpPr>
            <a:spLocks noGrp="1"/>
          </p:cNvSpPr>
          <p:nvPr>
            <p:ph type="ftr" sz="quarter" idx="2"/>
          </p:nvPr>
        </p:nvSpPr>
        <p:spPr>
          <a:xfrm>
            <a:off x="0" y="9119473"/>
            <a:ext cx="3169920" cy="480060"/>
          </a:xfrm>
          <a:prstGeom prst="rect">
            <a:avLst/>
          </a:prstGeom>
        </p:spPr>
        <p:txBody>
          <a:bodyPr vert="horz" lIns="96655" tIns="48327" rIns="96655" bIns="48327"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587" y="9119473"/>
            <a:ext cx="3169920" cy="480060"/>
          </a:xfrm>
          <a:prstGeom prst="rect">
            <a:avLst/>
          </a:prstGeom>
        </p:spPr>
        <p:txBody>
          <a:bodyPr vert="horz" lIns="96655" tIns="48327" rIns="96655" bIns="48327" rtlCol="0" anchor="b"/>
          <a:lstStyle>
            <a:lvl1pPr algn="r">
              <a:defRPr sz="1200"/>
            </a:lvl1pPr>
          </a:lstStyle>
          <a:p>
            <a:fld id="{DD1EC920-C0B2-49CF-9C27-68A10E97E4E8}" type="slidenum">
              <a:rPr lang="en-US" smtClean="0"/>
              <a:t>‹#›</a:t>
            </a:fld>
            <a:endParaRPr lang="en-US" dirty="0"/>
          </a:p>
        </p:txBody>
      </p:sp>
    </p:spTree>
    <p:extLst>
      <p:ext uri="{BB962C8B-B14F-4D97-AF65-F5344CB8AC3E}">
        <p14:creationId xmlns:p14="http://schemas.microsoft.com/office/powerpoint/2010/main" val="39044392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5" tIns="48327" rIns="96655" bIns="48327" rtlCol="0"/>
          <a:lstStyle>
            <a:lvl1pPr algn="l">
              <a:defRPr sz="12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55" tIns="48327" rIns="96655" bIns="48327" rtlCol="0"/>
          <a:lstStyle>
            <a:lvl1pPr algn="r">
              <a:defRPr sz="1200"/>
            </a:lvl1pPr>
          </a:lstStyle>
          <a:p>
            <a:fld id="{EF335AE5-254D-48F4-9B92-D352A80D4268}" type="datetimeFigureOut">
              <a:rPr lang="en-US" smtClean="0"/>
              <a:t>9/20/2022</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5" tIns="48327" rIns="96655" bIns="48327" rtlCol="0" anchor="ctr"/>
          <a:lstStyle/>
          <a:p>
            <a:endParaRPr lang="en-US"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655" tIns="48327" rIns="96655" bIns="4832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3"/>
            <a:ext cx="3169920" cy="480060"/>
          </a:xfrm>
          <a:prstGeom prst="rect">
            <a:avLst/>
          </a:prstGeom>
        </p:spPr>
        <p:txBody>
          <a:bodyPr vert="horz" lIns="96655" tIns="48327" rIns="96655" bIns="4832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3"/>
            <a:ext cx="3169920" cy="480060"/>
          </a:xfrm>
          <a:prstGeom prst="rect">
            <a:avLst/>
          </a:prstGeom>
        </p:spPr>
        <p:txBody>
          <a:bodyPr vert="horz" lIns="96655" tIns="48327" rIns="96655" bIns="48327" rtlCol="0" anchor="b"/>
          <a:lstStyle>
            <a:lvl1pPr algn="r">
              <a:defRPr sz="1200"/>
            </a:lvl1pPr>
          </a:lstStyle>
          <a:p>
            <a:fld id="{217486DD-57BA-4BFF-8B8A-57058979010C}" type="slidenum">
              <a:rPr lang="en-US" smtClean="0"/>
              <a:t>‹#›</a:t>
            </a:fld>
            <a:endParaRPr lang="en-US" dirty="0"/>
          </a:p>
        </p:txBody>
      </p:sp>
    </p:spTree>
    <p:extLst>
      <p:ext uri="{BB962C8B-B14F-4D97-AF65-F5344CB8AC3E}">
        <p14:creationId xmlns:p14="http://schemas.microsoft.com/office/powerpoint/2010/main" val="2948200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152400" y="2133600"/>
            <a:ext cx="8839200" cy="4609699"/>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hasCustomPrompt="1"/>
          </p:nvPr>
        </p:nvSpPr>
        <p:spPr>
          <a:xfrm>
            <a:off x="304800" y="6172200"/>
            <a:ext cx="8534400" cy="381000"/>
          </a:xfrm>
        </p:spPr>
        <p:txBody>
          <a:bodyPr anchor="b">
            <a:normAutofit/>
          </a:bodyPr>
          <a:lstStyle>
            <a:lvl1pPr marL="0" indent="0" algn="just">
              <a:buNone/>
              <a:defRPr sz="700" b="1" baseline="0">
                <a:solidFill>
                  <a:schemeClr val="bg1"/>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CONFIDENTIALITY NOTICE: This communication including any attachments is for use by the intended recipient and contains information that may be privileged, confidential or copyrighted under applicable law. If you are not the intended recipient you should delete this communication and/or shred the materials and attachments and you are herby formally notified that any use, copying or distribution of this presentation in whole or in part is strictly prohibited. Thank you.</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0" y="644236"/>
            <a:ext cx="3487481" cy="1225177"/>
          </a:xfrm>
          <a:prstGeom prst="rect">
            <a:avLst/>
          </a:prstGeom>
        </p:spPr>
      </p:pic>
    </p:spTree>
    <p:extLst>
      <p:ext uri="{BB962C8B-B14F-4D97-AF65-F5344CB8AC3E}">
        <p14:creationId xmlns:p14="http://schemas.microsoft.com/office/powerpoint/2010/main" val="158399489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61027B-60A8-4C4C-B4CF-623BABC49040}" type="datetime1">
              <a:rPr lang="en-US" smtClean="0"/>
              <a:t>9/20/2022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C3CFC4-5478-43F5-B6F1-15B67BC03AD4}" type="slidenum">
              <a:rPr lang="en-US" smtClean="0"/>
              <a:t>‹#›</a:t>
            </a:fld>
            <a:endParaRPr lang="en-US" dirty="0"/>
          </a:p>
        </p:txBody>
      </p:sp>
    </p:spTree>
    <p:extLst>
      <p:ext uri="{BB962C8B-B14F-4D97-AF65-F5344CB8AC3E}">
        <p14:creationId xmlns:p14="http://schemas.microsoft.com/office/powerpoint/2010/main" val="625947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14B79C-B820-4C2C-9FF8-CCC2DAF0901E}" type="datetime1">
              <a:rPr lang="en-US" smtClean="0"/>
              <a:t>9/20/2022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C3CFC4-5478-43F5-B6F1-15B67BC03AD4}" type="slidenum">
              <a:rPr lang="en-US" smtClean="0"/>
              <a:t>‹#›</a:t>
            </a:fld>
            <a:endParaRPr lang="en-US" dirty="0"/>
          </a:p>
        </p:txBody>
      </p:sp>
    </p:spTree>
    <p:extLst>
      <p:ext uri="{BB962C8B-B14F-4D97-AF65-F5344CB8AC3E}">
        <p14:creationId xmlns:p14="http://schemas.microsoft.com/office/powerpoint/2010/main" val="32275051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7E05DC-3133-463B-8361-60EFE4675686}" type="datetime1">
              <a:rPr lang="en-US" smtClean="0"/>
              <a:t>9/20/2022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C3CFC4-5478-43F5-B6F1-15B67BC03AD4}" type="slidenum">
              <a:rPr lang="en-US" smtClean="0"/>
              <a:t>‹#›</a:t>
            </a:fld>
            <a:endParaRPr lang="en-US" dirty="0"/>
          </a:p>
        </p:txBody>
      </p:sp>
    </p:spTree>
    <p:extLst>
      <p:ext uri="{BB962C8B-B14F-4D97-AF65-F5344CB8AC3E}">
        <p14:creationId xmlns:p14="http://schemas.microsoft.com/office/powerpoint/2010/main" val="1422449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705600" cy="1189038"/>
          </a:xfrm>
        </p:spPr>
        <p:txBody>
          <a:bodyPr anchor="b">
            <a:noAutofit/>
          </a:bodyPr>
          <a:lstStyle>
            <a:lvl1pPr algn="l">
              <a:defRPr sz="3200" b="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lvl1pPr>
              <a:defRPr sz="2400" baseline="0">
                <a:latin typeface="+mn-lt"/>
              </a:defRPr>
            </a:lvl1pPr>
            <a:lvl2pPr>
              <a:defRPr sz="2000" baseline="0">
                <a:latin typeface="+mn-lt"/>
              </a:defRPr>
            </a:lvl2pPr>
            <a:lvl3pPr>
              <a:defRPr sz="1800" baseline="0">
                <a:latin typeface="+mn-lt"/>
              </a:defRPr>
            </a:lvl3pPr>
            <a:lvl4pPr>
              <a:defRPr sz="1600" baseline="0">
                <a:latin typeface="+mn-lt"/>
              </a:defRPr>
            </a:lvl4pPr>
            <a:lvl5pPr>
              <a:defRPr sz="1600" baseline="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9" name="Straight Connector 8"/>
          <p:cNvCxnSpPr/>
          <p:nvPr userDrawn="1"/>
        </p:nvCxnSpPr>
        <p:spPr>
          <a:xfrm>
            <a:off x="2438400" y="1447800"/>
            <a:ext cx="6705600" cy="0"/>
          </a:xfrm>
          <a:prstGeom prst="line">
            <a:avLst/>
          </a:prstGeom>
          <a:ln w="38100">
            <a:solidFill>
              <a:srgbClr val="8DC63F"/>
            </a:solidFill>
            <a:prstDash val="sysDot"/>
          </a:ln>
        </p:spPr>
        <p:style>
          <a:lnRef idx="1">
            <a:schemeClr val="accent1"/>
          </a:lnRef>
          <a:fillRef idx="0">
            <a:schemeClr val="accent1"/>
          </a:fillRef>
          <a:effectRef idx="0">
            <a:schemeClr val="accent1"/>
          </a:effectRef>
          <a:fontRef idx="minor">
            <a:schemeClr val="tx1"/>
          </a:fontRef>
        </p:style>
      </p:cxnSp>
      <p:sp>
        <p:nvSpPr>
          <p:cNvPr id="10" name="Footer Placeholder 9"/>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lvl1pPr>
              <a:defRPr sz="1600" b="1">
                <a:solidFill>
                  <a:schemeClr val="bg1"/>
                </a:solidFill>
              </a:defRPr>
            </a:lvl1pPr>
          </a:lstStyle>
          <a:p>
            <a:fld id="{8DC3CFC4-5478-43F5-B6F1-15B67BC03AD4}" type="slidenum">
              <a:rPr lang="en-US" smtClean="0"/>
              <a:pPr/>
              <a:t>‹#›</a:t>
            </a:fld>
            <a:endParaRPr lang="en-US" dirty="0"/>
          </a:p>
        </p:txBody>
      </p:sp>
      <p:sp>
        <p:nvSpPr>
          <p:cNvPr id="13" name="Rectangle 12"/>
          <p:cNvSpPr/>
          <p:nvPr userDrawn="1"/>
        </p:nvSpPr>
        <p:spPr>
          <a:xfrm>
            <a:off x="0" y="6324600"/>
            <a:ext cx="9144000" cy="533400"/>
          </a:xfrm>
          <a:prstGeom prst="rect">
            <a:avLst/>
          </a:prstGeom>
          <a:solidFill>
            <a:srgbClr val="DEE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0876" y="6451840"/>
            <a:ext cx="1055637" cy="228600"/>
          </a:xfrm>
          <a:prstGeom prst="rect">
            <a:avLst/>
          </a:prstGeom>
        </p:spPr>
      </p:pic>
    </p:spTree>
    <p:extLst>
      <p:ext uri="{BB962C8B-B14F-4D97-AF65-F5344CB8AC3E}">
        <p14:creationId xmlns:p14="http://schemas.microsoft.com/office/powerpoint/2010/main" val="6835472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705600" cy="1189038"/>
          </a:xfrm>
        </p:spPr>
        <p:txBody>
          <a:bodyPr anchor="b">
            <a:noAutofit/>
          </a:bodyPr>
          <a:lstStyle>
            <a:lvl1pPr algn="l">
              <a:defRPr sz="3200" b="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lvl1pPr>
              <a:defRPr sz="2400" baseline="0">
                <a:latin typeface="+mn-lt"/>
              </a:defRPr>
            </a:lvl1pPr>
            <a:lvl2pPr>
              <a:defRPr sz="2000" baseline="0">
                <a:latin typeface="+mn-lt"/>
              </a:defRPr>
            </a:lvl2pPr>
            <a:lvl3pPr>
              <a:defRPr sz="1800" baseline="0">
                <a:latin typeface="+mn-lt"/>
              </a:defRPr>
            </a:lvl3pPr>
            <a:lvl4pPr>
              <a:defRPr sz="1600" baseline="0">
                <a:latin typeface="+mn-lt"/>
              </a:defRPr>
            </a:lvl4pPr>
            <a:lvl5pPr>
              <a:defRPr sz="1600" baseline="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Footer Placeholder 9"/>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lvl1pPr>
              <a:defRPr sz="1600" b="1">
                <a:solidFill>
                  <a:schemeClr val="bg1"/>
                </a:solidFill>
              </a:defRPr>
            </a:lvl1pPr>
          </a:lstStyle>
          <a:p>
            <a:fld id="{8DC3CFC4-5478-43F5-B6F1-15B67BC03AD4}" type="slidenum">
              <a:rPr lang="en-US" smtClean="0"/>
              <a:pPr/>
              <a:t>‹#›</a:t>
            </a:fld>
            <a:endParaRPr lang="en-US" dirty="0"/>
          </a:p>
        </p:txBody>
      </p:sp>
      <p:sp>
        <p:nvSpPr>
          <p:cNvPr id="9" name="Rectangle 8"/>
          <p:cNvSpPr/>
          <p:nvPr userDrawn="1"/>
        </p:nvSpPr>
        <p:spPr>
          <a:xfrm>
            <a:off x="0" y="6324600"/>
            <a:ext cx="9144000" cy="533400"/>
          </a:xfrm>
          <a:prstGeom prst="rect">
            <a:avLst/>
          </a:prstGeom>
          <a:solidFill>
            <a:srgbClr val="DEE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0876" y="6451840"/>
            <a:ext cx="1055637" cy="228600"/>
          </a:xfrm>
          <a:prstGeom prst="rect">
            <a:avLst/>
          </a:prstGeom>
        </p:spPr>
      </p:pic>
    </p:spTree>
    <p:extLst>
      <p:ext uri="{BB962C8B-B14F-4D97-AF65-F5344CB8AC3E}">
        <p14:creationId xmlns:p14="http://schemas.microsoft.com/office/powerpoint/2010/main" val="247949256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CA22B9-BF6C-4A3B-AB75-3090FC375B6F}" type="datetime1">
              <a:rPr lang="en-US" smtClean="0"/>
              <a:t>9/20/2022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C3CFC4-5478-43F5-B6F1-15B67BC03AD4}" type="slidenum">
              <a:rPr lang="en-US" smtClean="0"/>
              <a:t>‹#›</a:t>
            </a:fld>
            <a:endParaRPr lang="en-US" dirty="0"/>
          </a:p>
        </p:txBody>
      </p:sp>
    </p:spTree>
    <p:extLst>
      <p:ext uri="{BB962C8B-B14F-4D97-AF65-F5344CB8AC3E}">
        <p14:creationId xmlns:p14="http://schemas.microsoft.com/office/powerpoint/2010/main" val="172321690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userDrawn="1"/>
        </p:nvSpPr>
        <p:spPr>
          <a:xfrm>
            <a:off x="0" y="6324600"/>
            <a:ext cx="9144000" cy="533400"/>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p:cNvCxnSpPr/>
          <p:nvPr userDrawn="1"/>
        </p:nvCxnSpPr>
        <p:spPr>
          <a:xfrm>
            <a:off x="2438400" y="1447800"/>
            <a:ext cx="6705600" cy="0"/>
          </a:xfrm>
          <a:prstGeom prst="line">
            <a:avLst/>
          </a:prstGeom>
          <a:ln w="38100">
            <a:solidFill>
              <a:srgbClr val="8DC63F"/>
            </a:solidFill>
            <a:prstDash val="sysDot"/>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9554" y="6421216"/>
            <a:ext cx="1033111" cy="225466"/>
          </a:xfrm>
          <a:prstGeom prst="rect">
            <a:avLst/>
          </a:prstGeom>
        </p:spPr>
      </p:pic>
      <p:sp>
        <p:nvSpPr>
          <p:cNvPr id="2" name="Title 1"/>
          <p:cNvSpPr>
            <a:spLocks noGrp="1"/>
          </p:cNvSpPr>
          <p:nvPr>
            <p:ph type="title"/>
          </p:nvPr>
        </p:nvSpPr>
        <p:spPr>
          <a:xfrm>
            <a:off x="2438400" y="274638"/>
            <a:ext cx="6705600" cy="1143000"/>
          </a:xfrm>
        </p:spPr>
        <p:txBody>
          <a:bodyPr anchor="b">
            <a:noAutofit/>
          </a:bodyPr>
          <a:lstStyle>
            <a:lvl1pPr algn="l">
              <a:defRPr sz="3200" b="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Footer Placeholder 11"/>
          <p:cNvSpPr>
            <a:spLocks noGrp="1"/>
          </p:cNvSpPr>
          <p:nvPr>
            <p:ph type="ftr" sz="quarter" idx="11"/>
          </p:nvPr>
        </p:nvSpPr>
        <p:spPr/>
        <p:txBody>
          <a:bodyPr/>
          <a:lstStyle/>
          <a:p>
            <a:endParaRPr lang="en-US" dirty="0"/>
          </a:p>
        </p:txBody>
      </p:sp>
      <p:sp>
        <p:nvSpPr>
          <p:cNvPr id="13" name="Slide Number Placeholder 12"/>
          <p:cNvSpPr>
            <a:spLocks noGrp="1"/>
          </p:cNvSpPr>
          <p:nvPr>
            <p:ph type="sldNum" sz="quarter" idx="12"/>
          </p:nvPr>
        </p:nvSpPr>
        <p:spPr/>
        <p:txBody>
          <a:bodyPr/>
          <a:lstStyle>
            <a:lvl1pPr>
              <a:defRPr sz="1600" b="1">
                <a:solidFill>
                  <a:schemeClr val="bg1"/>
                </a:solidFill>
              </a:defRPr>
            </a:lvl1pPr>
          </a:lstStyle>
          <a:p>
            <a:fld id="{8DC3CFC4-5478-43F5-B6F1-15B67BC03AD4}" type="slidenum">
              <a:rPr lang="en-US" smtClean="0"/>
              <a:pPr/>
              <a:t>‹#›</a:t>
            </a:fld>
            <a:endParaRPr lang="en-US" dirty="0"/>
          </a:p>
        </p:txBody>
      </p:sp>
    </p:spTree>
    <p:extLst>
      <p:ext uri="{BB962C8B-B14F-4D97-AF65-F5344CB8AC3E}">
        <p14:creationId xmlns:p14="http://schemas.microsoft.com/office/powerpoint/2010/main" val="352902728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p:nvPr userDrawn="1"/>
        </p:nvSpPr>
        <p:spPr>
          <a:xfrm>
            <a:off x="0" y="6324600"/>
            <a:ext cx="9144000" cy="533400"/>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p:cNvCxnSpPr/>
          <p:nvPr userDrawn="1"/>
        </p:nvCxnSpPr>
        <p:spPr>
          <a:xfrm>
            <a:off x="2438400" y="1447800"/>
            <a:ext cx="6705600" cy="0"/>
          </a:xfrm>
          <a:prstGeom prst="line">
            <a:avLst/>
          </a:prstGeom>
          <a:ln w="38100">
            <a:solidFill>
              <a:srgbClr val="8DC63F"/>
            </a:solidFill>
            <a:prstDash val="sysDot"/>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9554" y="6421216"/>
            <a:ext cx="1033111" cy="225466"/>
          </a:xfrm>
          <a:prstGeom prst="rect">
            <a:avLst/>
          </a:prstGeom>
        </p:spPr>
      </p:pic>
      <p:sp>
        <p:nvSpPr>
          <p:cNvPr id="2" name="Title 1"/>
          <p:cNvSpPr>
            <a:spLocks noGrp="1"/>
          </p:cNvSpPr>
          <p:nvPr>
            <p:ph type="title"/>
          </p:nvPr>
        </p:nvSpPr>
        <p:spPr>
          <a:xfrm>
            <a:off x="2438400" y="274638"/>
            <a:ext cx="6705600" cy="1143000"/>
          </a:xfrm>
        </p:spPr>
        <p:txBody>
          <a:bodyPr anchor="b">
            <a:noAutofit/>
          </a:bodyPr>
          <a:lstStyle>
            <a:lvl1pPr algn="l">
              <a:defRPr sz="3200" b="0"/>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lvl1pPr>
              <a:defRPr sz="1600" b="1">
                <a:solidFill>
                  <a:schemeClr val="bg1"/>
                </a:solidFill>
              </a:defRPr>
            </a:lvl1pPr>
          </a:lstStyle>
          <a:p>
            <a:fld id="{8DC3CFC4-5478-43F5-B6F1-15B67BC03AD4}" type="slidenum">
              <a:rPr lang="en-US" smtClean="0"/>
              <a:pPr/>
              <a:t>‹#›</a:t>
            </a:fld>
            <a:endParaRPr lang="en-US" dirty="0"/>
          </a:p>
        </p:txBody>
      </p:sp>
    </p:spTree>
    <p:extLst>
      <p:ext uri="{BB962C8B-B14F-4D97-AF65-F5344CB8AC3E}">
        <p14:creationId xmlns:p14="http://schemas.microsoft.com/office/powerpoint/2010/main" val="5123805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438400" y="274638"/>
            <a:ext cx="6705600" cy="1143000"/>
          </a:xfrm>
        </p:spPr>
        <p:txBody>
          <a:bodyPr anchor="b">
            <a:noAutofit/>
          </a:bodyPr>
          <a:lstStyle>
            <a:lvl1pPr algn="l">
              <a:defRPr sz="3200"/>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lvl1pPr>
              <a:defRPr sz="1600" b="1">
                <a:solidFill>
                  <a:schemeClr val="bg1"/>
                </a:solidFill>
              </a:defRPr>
            </a:lvl1pPr>
          </a:lstStyle>
          <a:p>
            <a:fld id="{8DC3CFC4-5478-43F5-B6F1-15B67BC03AD4}" type="slidenum">
              <a:rPr lang="en-US" smtClean="0"/>
              <a:pPr/>
              <a:t>‹#›</a:t>
            </a:fld>
            <a:endParaRPr lang="en-US" dirty="0"/>
          </a:p>
        </p:txBody>
      </p:sp>
      <p:sp>
        <p:nvSpPr>
          <p:cNvPr id="6" name="Rectangle 5"/>
          <p:cNvSpPr/>
          <p:nvPr userDrawn="1"/>
        </p:nvSpPr>
        <p:spPr>
          <a:xfrm>
            <a:off x="0" y="6324600"/>
            <a:ext cx="9144000" cy="533400"/>
          </a:xfrm>
          <a:prstGeom prst="rect">
            <a:avLst/>
          </a:prstGeom>
          <a:solidFill>
            <a:srgbClr val="DEE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0876" y="6451840"/>
            <a:ext cx="1055637" cy="228600"/>
          </a:xfrm>
          <a:prstGeom prst="rect">
            <a:avLst/>
          </a:prstGeom>
        </p:spPr>
      </p:pic>
    </p:spTree>
    <p:extLst>
      <p:ext uri="{BB962C8B-B14F-4D97-AF65-F5344CB8AC3E}">
        <p14:creationId xmlns:p14="http://schemas.microsoft.com/office/powerpoint/2010/main" val="211269185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8BC663-6F4B-44BE-8768-F6B5809E8920}" type="datetime1">
              <a:rPr lang="en-US" smtClean="0"/>
              <a:t>9/20/2022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DC3CFC4-5478-43F5-B6F1-15B67BC03AD4}" type="slidenum">
              <a:rPr lang="en-US" smtClean="0"/>
              <a:t>‹#›</a:t>
            </a:fld>
            <a:endParaRPr lang="en-US" dirty="0"/>
          </a:p>
        </p:txBody>
      </p:sp>
    </p:spTree>
    <p:extLst>
      <p:ext uri="{BB962C8B-B14F-4D97-AF65-F5344CB8AC3E}">
        <p14:creationId xmlns:p14="http://schemas.microsoft.com/office/powerpoint/2010/main" val="20263374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2C8905-300A-404F-A987-1D20CED474C2}" type="datetime1">
              <a:rPr lang="en-US" smtClean="0"/>
              <a:t>9/20/2022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C3CFC4-5478-43F5-B6F1-15B67BC03AD4}" type="slidenum">
              <a:rPr lang="en-US" smtClean="0"/>
              <a:t>‹#›</a:t>
            </a:fld>
            <a:endParaRPr lang="en-US" dirty="0"/>
          </a:p>
        </p:txBody>
      </p:sp>
    </p:spTree>
    <p:extLst>
      <p:ext uri="{BB962C8B-B14F-4D97-AF65-F5344CB8AC3E}">
        <p14:creationId xmlns:p14="http://schemas.microsoft.com/office/powerpoint/2010/main" val="854314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351A15-AA76-4AAC-BB19-542ACFFED9FB}" type="datetime1">
              <a:rPr lang="en-US" smtClean="0"/>
              <a:t>9/20/2022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C3CFC4-5478-43F5-B6F1-15B67BC03AD4}" type="slidenum">
              <a:rPr lang="en-US" smtClean="0"/>
              <a:t>‹#›</a:t>
            </a:fld>
            <a:endParaRPr lang="en-US" dirty="0"/>
          </a:p>
        </p:txBody>
      </p:sp>
    </p:spTree>
    <p:extLst>
      <p:ext uri="{BB962C8B-B14F-4D97-AF65-F5344CB8AC3E}">
        <p14:creationId xmlns:p14="http://schemas.microsoft.com/office/powerpoint/2010/main" val="999454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9.png"/><Relationship Id="rId1" Type="http://schemas.openxmlformats.org/officeDocument/2006/relationships/slideLayout" Target="../slideLayouts/slideLayout7.xml"/><Relationship Id="rId4" Type="http://schemas.openxmlformats.org/officeDocument/2006/relationships/image" Target="../media/image60.jpeg"/></Relationships>
</file>

<file path=ppt/slides/_rels/slide5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9.png"/><Relationship Id="rId1" Type="http://schemas.openxmlformats.org/officeDocument/2006/relationships/slideLayout" Target="../slideLayouts/slideLayout7.xml"/><Relationship Id="rId4" Type="http://schemas.openxmlformats.org/officeDocument/2006/relationships/image" Target="../media/image60.jpeg"/></Relationships>
</file>

<file path=ppt/slides/_rels/slide5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990601" y="4572000"/>
            <a:ext cx="6172200" cy="952502"/>
          </a:xfrm>
        </p:spPr>
        <p:txBody>
          <a:bodyPr anchor="t">
            <a:noAutofit/>
          </a:bodyPr>
          <a:lstStyle/>
          <a:p>
            <a:pPr algn="l">
              <a:tabLst>
                <a:tab pos="1428750" algn="l"/>
                <a:tab pos="1485900" algn="l"/>
              </a:tabLst>
            </a:pPr>
            <a:r>
              <a:rPr lang="en-US" sz="1500" dirty="0" smtClean="0">
                <a:solidFill>
                  <a:schemeClr val="bg1"/>
                </a:solidFill>
              </a:rPr>
              <a:t>Presented By: </a:t>
            </a:r>
            <a:r>
              <a:rPr lang="en-US" sz="1800" dirty="0">
                <a:solidFill>
                  <a:schemeClr val="bg1"/>
                </a:solidFill>
              </a:rPr>
              <a:t>Joseph J. </a:t>
            </a:r>
            <a:r>
              <a:rPr lang="en-US" sz="1800" dirty="0" err="1">
                <a:solidFill>
                  <a:schemeClr val="bg1"/>
                </a:solidFill>
              </a:rPr>
              <a:t>Burgarino</a:t>
            </a:r>
            <a:r>
              <a:rPr lang="en-US" sz="1800" dirty="0">
                <a:solidFill>
                  <a:schemeClr val="bg1"/>
                </a:solidFill>
              </a:rPr>
              <a:t>, M.D.</a:t>
            </a:r>
            <a:br>
              <a:rPr lang="en-US" sz="1800" dirty="0">
                <a:solidFill>
                  <a:schemeClr val="bg1"/>
                </a:solidFill>
              </a:rPr>
            </a:br>
            <a:r>
              <a:rPr lang="en-US" sz="1800" dirty="0">
                <a:solidFill>
                  <a:schemeClr val="bg1"/>
                </a:solidFill>
              </a:rPr>
              <a:t>Neurology | </a:t>
            </a:r>
            <a:r>
              <a:rPr lang="en-US" sz="1800" dirty="0" smtClean="0">
                <a:solidFill>
                  <a:schemeClr val="bg1"/>
                </a:solidFill>
              </a:rPr>
              <a:t>Neuropsychiatry</a:t>
            </a:r>
            <a:r>
              <a:rPr lang="en-US" sz="1800" dirty="0">
                <a:solidFill>
                  <a:schemeClr val="bg1"/>
                </a:solidFill>
              </a:rPr>
              <a:t/>
            </a:r>
            <a:br>
              <a:rPr lang="en-US" sz="1800" dirty="0">
                <a:solidFill>
                  <a:schemeClr val="bg1"/>
                </a:solidFill>
              </a:rPr>
            </a:br>
            <a:endParaRPr lang="en-US" sz="1800" dirty="0">
              <a:solidFill>
                <a:schemeClr val="bg1"/>
              </a:solidFill>
            </a:endParaRPr>
          </a:p>
        </p:txBody>
      </p:sp>
      <p:sp>
        <p:nvSpPr>
          <p:cNvPr id="3" name="Subtitle 2"/>
          <p:cNvSpPr>
            <a:spLocks noGrp="1"/>
          </p:cNvSpPr>
          <p:nvPr>
            <p:ph type="subTitle" idx="1"/>
          </p:nvPr>
        </p:nvSpPr>
        <p:spPr/>
        <p:txBody>
          <a:bodyPr/>
          <a:lstStyle/>
          <a:p>
            <a:endParaRPr lang="en-US" dirty="0"/>
          </a:p>
        </p:txBody>
      </p:sp>
      <p:sp>
        <p:nvSpPr>
          <p:cNvPr id="6" name="Title 1"/>
          <p:cNvSpPr txBox="1">
            <a:spLocks/>
          </p:cNvSpPr>
          <p:nvPr/>
        </p:nvSpPr>
        <p:spPr>
          <a:xfrm>
            <a:off x="990600" y="3810000"/>
            <a:ext cx="6096001" cy="685800"/>
          </a:xfrm>
          <a:prstGeom prst="rect">
            <a:avLst/>
          </a:prstGeom>
        </p:spPr>
        <p:txBody>
          <a:bodyPr vert="horz" lIns="91440" tIns="45720" rIns="91440" bIns="45720" rtlCol="0" anchor="b">
            <a:noAutofit/>
          </a:bodyPr>
          <a:lstStyle>
            <a:lvl1pPr algn="l" defTabSz="914400" rtl="0" eaLnBrk="1" latinLnBrk="0" hangingPunct="1">
              <a:spcBef>
                <a:spcPct val="0"/>
              </a:spcBef>
              <a:buNone/>
              <a:defRPr sz="1500" kern="1200" baseline="0">
                <a:solidFill>
                  <a:schemeClr val="bg1"/>
                </a:solidFill>
                <a:latin typeface="+mj-lt"/>
                <a:ea typeface="+mj-ea"/>
                <a:cs typeface="+mj-cs"/>
              </a:defRPr>
            </a:lvl1pPr>
          </a:lstStyle>
          <a:p>
            <a:r>
              <a:rPr lang="en-US" sz="3600" dirty="0"/>
              <a:t>Post-Concussion </a:t>
            </a:r>
            <a:r>
              <a:rPr lang="en-US" sz="3600" dirty="0" smtClean="0"/>
              <a:t>Syndrome and </a:t>
            </a:r>
            <a:r>
              <a:rPr lang="en-US" sz="3600" dirty="0"/>
              <a:t>Traumatic Brain Injury</a:t>
            </a:r>
            <a:endParaRPr lang="en-US"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687991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27843" y="685800"/>
            <a:ext cx="8888314" cy="5072768"/>
            <a:chOff x="103286" y="369552"/>
            <a:chExt cx="9446577" cy="5391382"/>
          </a:xfrm>
        </p:grpSpPr>
        <p:pic>
          <p:nvPicPr>
            <p:cNvPr id="6" name="Content Placeholder 3"/>
            <p:cNvPicPr>
              <a:picLocks noChangeAspect="1"/>
            </p:cNvPicPr>
            <p:nvPr/>
          </p:nvPicPr>
          <p:blipFill>
            <a:blip r:embed="rId2"/>
            <a:stretch>
              <a:fillRect/>
            </a:stretch>
          </p:blipFill>
          <p:spPr>
            <a:xfrm>
              <a:off x="103286" y="369552"/>
              <a:ext cx="5154514" cy="3753287"/>
            </a:xfrm>
            <a:prstGeom prst="rect">
              <a:avLst/>
            </a:prstGeom>
          </p:spPr>
        </p:pic>
        <p:pic>
          <p:nvPicPr>
            <p:cNvPr id="7" name="Picture 6"/>
            <p:cNvPicPr>
              <a:picLocks noChangeAspect="1"/>
            </p:cNvPicPr>
            <p:nvPr/>
          </p:nvPicPr>
          <p:blipFill>
            <a:blip r:embed="rId3"/>
            <a:stretch>
              <a:fillRect/>
            </a:stretch>
          </p:blipFill>
          <p:spPr>
            <a:xfrm>
              <a:off x="5257800" y="2484744"/>
              <a:ext cx="4292063" cy="3276190"/>
            </a:xfrm>
            <a:prstGeom prst="rect">
              <a:avLst/>
            </a:prstGeom>
          </p:spPr>
        </p:pic>
      </p:grpSp>
    </p:spTree>
    <p:extLst>
      <p:ext uri="{BB962C8B-B14F-4D97-AF65-F5344CB8AC3E}">
        <p14:creationId xmlns:p14="http://schemas.microsoft.com/office/powerpoint/2010/main" val="26194335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524000" y="914400"/>
            <a:ext cx="6096000" cy="4572000"/>
          </a:xfrm>
          <a:prstGeom prst="rect">
            <a:avLst/>
          </a:prstGeom>
        </p:spPr>
      </p:pic>
    </p:spTree>
    <p:extLst>
      <p:ext uri="{BB962C8B-B14F-4D97-AF65-F5344CB8AC3E}">
        <p14:creationId xmlns:p14="http://schemas.microsoft.com/office/powerpoint/2010/main" val="15409879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87253" y="228600"/>
            <a:ext cx="8369494" cy="5867435"/>
            <a:chOff x="317306" y="418874"/>
            <a:chExt cx="8801954" cy="6170611"/>
          </a:xfrm>
        </p:grpSpPr>
        <p:pic>
          <p:nvPicPr>
            <p:cNvPr id="6" name="Content Placeholder 3"/>
            <p:cNvPicPr>
              <a:picLocks noChangeAspect="1"/>
            </p:cNvPicPr>
            <p:nvPr/>
          </p:nvPicPr>
          <p:blipFill>
            <a:blip r:embed="rId2"/>
            <a:stretch>
              <a:fillRect/>
            </a:stretch>
          </p:blipFill>
          <p:spPr>
            <a:xfrm>
              <a:off x="317306" y="418874"/>
              <a:ext cx="3962674" cy="4806269"/>
            </a:xfrm>
            <a:prstGeom prst="rect">
              <a:avLst/>
            </a:prstGeom>
          </p:spPr>
        </p:pic>
        <p:pic>
          <p:nvPicPr>
            <p:cNvPr id="7" name="Picture 6"/>
            <p:cNvPicPr>
              <a:picLocks noChangeAspect="1"/>
            </p:cNvPicPr>
            <p:nvPr/>
          </p:nvPicPr>
          <p:blipFill>
            <a:blip r:embed="rId3"/>
            <a:stretch>
              <a:fillRect/>
            </a:stretch>
          </p:blipFill>
          <p:spPr>
            <a:xfrm>
              <a:off x="4746603" y="3011857"/>
              <a:ext cx="4372657" cy="3577628"/>
            </a:xfrm>
            <a:prstGeom prst="rect">
              <a:avLst/>
            </a:prstGeom>
          </p:spPr>
        </p:pic>
      </p:grpSp>
    </p:spTree>
    <p:extLst>
      <p:ext uri="{BB962C8B-B14F-4D97-AF65-F5344CB8AC3E}">
        <p14:creationId xmlns:p14="http://schemas.microsoft.com/office/powerpoint/2010/main" val="38513306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1400" r="2195" b="9186"/>
          <a:stretch/>
        </p:blipFill>
        <p:spPr>
          <a:xfrm rot="5400000">
            <a:off x="1423554" y="299604"/>
            <a:ext cx="6296891" cy="5753102"/>
          </a:xfrm>
          <a:prstGeom prst="rect">
            <a:avLst/>
          </a:prstGeom>
        </p:spPr>
      </p:pic>
    </p:spTree>
    <p:extLst>
      <p:ext uri="{BB962C8B-B14F-4D97-AF65-F5344CB8AC3E}">
        <p14:creationId xmlns:p14="http://schemas.microsoft.com/office/powerpoint/2010/main" val="42845062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2"/>
          <a:stretch>
            <a:fillRect/>
          </a:stretch>
        </p:blipFill>
        <p:spPr>
          <a:xfrm>
            <a:off x="2476500" y="278081"/>
            <a:ext cx="4191000" cy="5940001"/>
          </a:xfrm>
          <a:prstGeom prst="rect">
            <a:avLst/>
          </a:prstGeom>
        </p:spPr>
      </p:pic>
    </p:spTree>
    <p:extLst>
      <p:ext uri="{BB962C8B-B14F-4D97-AF65-F5344CB8AC3E}">
        <p14:creationId xmlns:p14="http://schemas.microsoft.com/office/powerpoint/2010/main" val="39931815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35575" y="228600"/>
            <a:ext cx="8272850" cy="6079535"/>
            <a:chOff x="337750" y="337749"/>
            <a:chExt cx="8715633" cy="6404926"/>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840" t="21172" r="48950" b="10600"/>
            <a:stretch/>
          </p:blipFill>
          <p:spPr>
            <a:xfrm rot="5400000">
              <a:off x="373717" y="301782"/>
              <a:ext cx="3758661" cy="3830595"/>
            </a:xfrm>
            <a:prstGeom prst="ellipse">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47039" t="26776" r="2173" b="-290"/>
            <a:stretch/>
          </p:blipFill>
          <p:spPr>
            <a:xfrm rot="5400000">
              <a:off x="3037701" y="2926498"/>
              <a:ext cx="3851187" cy="3781168"/>
            </a:xfrm>
            <a:prstGeom prst="ellipse">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37356" t="4835" r="4865" b="62493"/>
            <a:stretch/>
          </p:blipFill>
          <p:spPr>
            <a:xfrm rot="5400000">
              <a:off x="4973326" y="2168876"/>
              <a:ext cx="5729950" cy="2430164"/>
            </a:xfrm>
            <a:prstGeom prst="rect">
              <a:avLst/>
            </a:prstGeom>
          </p:spPr>
        </p:pic>
      </p:grpSp>
    </p:spTree>
    <p:extLst>
      <p:ext uri="{BB962C8B-B14F-4D97-AF65-F5344CB8AC3E}">
        <p14:creationId xmlns:p14="http://schemas.microsoft.com/office/powerpoint/2010/main" val="37227926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6289" b="1976"/>
          <a:stretch/>
        </p:blipFill>
        <p:spPr>
          <a:xfrm rot="5400000">
            <a:off x="1144484" y="807296"/>
            <a:ext cx="6855031" cy="5246382"/>
          </a:xfrm>
          <a:prstGeom prst="rect">
            <a:avLst/>
          </a:prstGeom>
        </p:spPr>
      </p:pic>
    </p:spTree>
    <p:extLst>
      <p:ext uri="{BB962C8B-B14F-4D97-AF65-F5344CB8AC3E}">
        <p14:creationId xmlns:p14="http://schemas.microsoft.com/office/powerpoint/2010/main" val="34418409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3493" b="5058"/>
          <a:stretch/>
        </p:blipFill>
        <p:spPr>
          <a:xfrm rot="5400000">
            <a:off x="1348945" y="775901"/>
            <a:ext cx="6446108" cy="4894305"/>
          </a:xfrm>
          <a:prstGeom prst="rect">
            <a:avLst/>
          </a:prstGeom>
        </p:spPr>
      </p:pic>
    </p:spTree>
    <p:extLst>
      <p:ext uri="{BB962C8B-B14F-4D97-AF65-F5344CB8AC3E}">
        <p14:creationId xmlns:p14="http://schemas.microsoft.com/office/powerpoint/2010/main" val="11720179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643" t="9320" r="3543" b="7237"/>
          <a:stretch/>
        </p:blipFill>
        <p:spPr>
          <a:xfrm rot="5400000">
            <a:off x="1390371" y="865254"/>
            <a:ext cx="6363257" cy="4632754"/>
          </a:xfrm>
          <a:prstGeom prst="rect">
            <a:avLst/>
          </a:prstGeom>
        </p:spPr>
      </p:pic>
    </p:spTree>
    <p:extLst>
      <p:ext uri="{BB962C8B-B14F-4D97-AF65-F5344CB8AC3E}">
        <p14:creationId xmlns:p14="http://schemas.microsoft.com/office/powerpoint/2010/main" val="3364933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3123" t="18127" r="3303" b="7879"/>
          <a:stretch/>
        </p:blipFill>
        <p:spPr>
          <a:xfrm rot="5400000">
            <a:off x="1363361" y="1381899"/>
            <a:ext cx="6417276" cy="3805881"/>
          </a:xfrm>
          <a:prstGeom prst="rect">
            <a:avLst/>
          </a:prstGeom>
        </p:spPr>
      </p:pic>
    </p:spTree>
    <p:extLst>
      <p:ext uri="{BB962C8B-B14F-4D97-AF65-F5344CB8AC3E}">
        <p14:creationId xmlns:p14="http://schemas.microsoft.com/office/powerpoint/2010/main" val="34386301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Epidemiology</a:t>
            </a:r>
            <a:endParaRPr lang="en-US" sz="4400" dirty="0"/>
          </a:p>
        </p:txBody>
      </p:sp>
      <p:sp>
        <p:nvSpPr>
          <p:cNvPr id="3" name="Content Placeholder 2"/>
          <p:cNvSpPr>
            <a:spLocks noGrp="1"/>
          </p:cNvSpPr>
          <p:nvPr>
            <p:ph idx="1"/>
          </p:nvPr>
        </p:nvSpPr>
        <p:spPr>
          <a:xfrm>
            <a:off x="508001" y="1684422"/>
            <a:ext cx="8254999" cy="4356941"/>
          </a:xfrm>
        </p:spPr>
        <p:txBody>
          <a:bodyPr>
            <a:normAutofit/>
          </a:bodyPr>
          <a:lstStyle/>
          <a:p>
            <a:pPr>
              <a:buSzPct val="80000"/>
              <a:buFont typeface="Wingdings" panose="05000000000000000000" pitchFamily="2" charset="2"/>
              <a:buChar char="§"/>
            </a:pPr>
            <a:r>
              <a:rPr lang="en-US" sz="3200" dirty="0" smtClean="0">
                <a:solidFill>
                  <a:schemeClr val="bg1">
                    <a:lumMod val="50000"/>
                  </a:schemeClr>
                </a:solidFill>
              </a:rPr>
              <a:t>More than 2 million patients seen in the US emergency rooms annually</a:t>
            </a:r>
          </a:p>
          <a:p>
            <a:pPr>
              <a:buSzPct val="80000"/>
              <a:buFont typeface="Wingdings" panose="05000000000000000000" pitchFamily="2" charset="2"/>
              <a:buChar char="§"/>
            </a:pPr>
            <a:endParaRPr lang="en-US" sz="800" dirty="0" smtClean="0">
              <a:solidFill>
                <a:schemeClr val="bg1">
                  <a:lumMod val="50000"/>
                </a:schemeClr>
              </a:solidFill>
            </a:endParaRPr>
          </a:p>
          <a:p>
            <a:pPr>
              <a:buSzPct val="80000"/>
              <a:buFont typeface="Wingdings" panose="05000000000000000000" pitchFamily="2" charset="2"/>
              <a:buChar char="§"/>
            </a:pPr>
            <a:r>
              <a:rPr lang="en-US" sz="3200" dirty="0" smtClean="0">
                <a:solidFill>
                  <a:schemeClr val="bg1">
                    <a:lumMod val="50000"/>
                  </a:schemeClr>
                </a:solidFill>
              </a:rPr>
              <a:t>5% of all deaths are due to head injury</a:t>
            </a:r>
          </a:p>
          <a:p>
            <a:pPr>
              <a:buSzPct val="80000"/>
              <a:buFont typeface="Wingdings" panose="05000000000000000000" pitchFamily="2" charset="2"/>
              <a:buChar char="§"/>
            </a:pPr>
            <a:endParaRPr lang="en-US" sz="800" dirty="0" smtClean="0">
              <a:solidFill>
                <a:schemeClr val="bg1">
                  <a:lumMod val="50000"/>
                </a:schemeClr>
              </a:solidFill>
            </a:endParaRPr>
          </a:p>
          <a:p>
            <a:pPr>
              <a:buSzPct val="80000"/>
              <a:buFont typeface="Wingdings" panose="05000000000000000000" pitchFamily="2" charset="2"/>
              <a:buChar char="§"/>
            </a:pPr>
            <a:r>
              <a:rPr lang="en-US" sz="3200" dirty="0" smtClean="0">
                <a:solidFill>
                  <a:schemeClr val="bg1">
                    <a:lumMod val="50000"/>
                  </a:schemeClr>
                </a:solidFill>
              </a:rPr>
              <a:t>In the US, </a:t>
            </a:r>
            <a:r>
              <a:rPr lang="en-US" sz="3200" dirty="0">
                <a:solidFill>
                  <a:schemeClr val="bg1">
                    <a:lumMod val="50000"/>
                  </a:schemeClr>
                </a:solidFill>
              </a:rPr>
              <a:t>a</a:t>
            </a:r>
            <a:r>
              <a:rPr lang="en-US" sz="3200" dirty="0" smtClean="0">
                <a:solidFill>
                  <a:schemeClr val="bg1">
                    <a:lumMod val="50000"/>
                  </a:schemeClr>
                </a:solidFill>
              </a:rPr>
              <a:t> head injury occurs every 7 seconds and a death due to head injury occurs every 5 minutes. </a:t>
            </a:r>
            <a:endParaRPr lang="en-US" sz="3200" dirty="0">
              <a:solidFill>
                <a:schemeClr val="bg1">
                  <a:lumMod val="50000"/>
                </a:schemeClr>
              </a:solidFill>
            </a:endParaRPr>
          </a:p>
        </p:txBody>
      </p:sp>
    </p:spTree>
    <p:extLst>
      <p:ext uri="{BB962C8B-B14F-4D97-AF65-F5344CB8AC3E}">
        <p14:creationId xmlns:p14="http://schemas.microsoft.com/office/powerpoint/2010/main" val="40430283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646" t="5475" b="10921"/>
          <a:stretch/>
        </p:blipFill>
        <p:spPr>
          <a:xfrm rot="5400000">
            <a:off x="1131744" y="1051830"/>
            <a:ext cx="6880510" cy="4800601"/>
          </a:xfrm>
          <a:prstGeom prst="rect">
            <a:avLst/>
          </a:prstGeom>
        </p:spPr>
      </p:pic>
    </p:spTree>
    <p:extLst>
      <p:ext uri="{BB962C8B-B14F-4D97-AF65-F5344CB8AC3E}">
        <p14:creationId xmlns:p14="http://schemas.microsoft.com/office/powerpoint/2010/main" val="32576616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084" t="15726" b="9640"/>
          <a:stretch/>
        </p:blipFill>
        <p:spPr>
          <a:xfrm rot="5400000">
            <a:off x="1013370" y="1100456"/>
            <a:ext cx="7095488" cy="4419600"/>
          </a:xfrm>
          <a:prstGeom prst="rect">
            <a:avLst/>
          </a:prstGeom>
        </p:spPr>
      </p:pic>
    </p:spTree>
    <p:extLst>
      <p:ext uri="{BB962C8B-B14F-4D97-AF65-F5344CB8AC3E}">
        <p14:creationId xmlns:p14="http://schemas.microsoft.com/office/powerpoint/2010/main" val="29912983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4204" t="4194" b="5155"/>
          <a:stretch/>
        </p:blipFill>
        <p:spPr>
          <a:xfrm rot="5400000">
            <a:off x="1158032" y="991012"/>
            <a:ext cx="6827935" cy="4845909"/>
          </a:xfrm>
          <a:prstGeom prst="rect">
            <a:avLst/>
          </a:prstGeom>
        </p:spPr>
      </p:pic>
    </p:spTree>
    <p:extLst>
      <p:ext uri="{BB962C8B-B14F-4D97-AF65-F5344CB8AC3E}">
        <p14:creationId xmlns:p14="http://schemas.microsoft.com/office/powerpoint/2010/main" val="27528263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283" t="9159" r="2703" b="9640"/>
          <a:stretch/>
        </p:blipFill>
        <p:spPr>
          <a:xfrm rot="5400000">
            <a:off x="1158546" y="1215529"/>
            <a:ext cx="6868096" cy="4460789"/>
          </a:xfrm>
          <a:prstGeom prst="rect">
            <a:avLst/>
          </a:prstGeom>
        </p:spPr>
      </p:pic>
    </p:spTree>
    <p:extLst>
      <p:ext uri="{BB962C8B-B14F-4D97-AF65-F5344CB8AC3E}">
        <p14:creationId xmlns:p14="http://schemas.microsoft.com/office/powerpoint/2010/main" val="27653921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282" t="12843" r="1621" b="18609"/>
          <a:stretch/>
        </p:blipFill>
        <p:spPr>
          <a:xfrm rot="5400000">
            <a:off x="1197428" y="1154695"/>
            <a:ext cx="6749143" cy="4505069"/>
          </a:xfrm>
          <a:prstGeom prst="rect">
            <a:avLst/>
          </a:prstGeom>
        </p:spPr>
      </p:pic>
    </p:spTree>
    <p:extLst>
      <p:ext uri="{BB962C8B-B14F-4D97-AF65-F5344CB8AC3E}">
        <p14:creationId xmlns:p14="http://schemas.microsoft.com/office/powerpoint/2010/main" val="36698505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561" t="6116" b="2113"/>
          <a:stretch/>
        </p:blipFill>
        <p:spPr>
          <a:xfrm rot="5400000">
            <a:off x="1169415" y="1049889"/>
            <a:ext cx="6805169" cy="4758221"/>
          </a:xfrm>
          <a:prstGeom prst="rect">
            <a:avLst/>
          </a:prstGeom>
        </p:spPr>
      </p:pic>
    </p:spTree>
    <p:extLst>
      <p:ext uri="{BB962C8B-B14F-4D97-AF65-F5344CB8AC3E}">
        <p14:creationId xmlns:p14="http://schemas.microsoft.com/office/powerpoint/2010/main" val="42240010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081" b="2433"/>
          <a:stretch/>
        </p:blipFill>
        <p:spPr>
          <a:xfrm rot="5400000">
            <a:off x="1142999" y="988379"/>
            <a:ext cx="6858001" cy="4881243"/>
          </a:xfrm>
          <a:prstGeom prst="rect">
            <a:avLst/>
          </a:prstGeom>
        </p:spPr>
      </p:pic>
    </p:spTree>
    <p:extLst>
      <p:ext uri="{BB962C8B-B14F-4D97-AF65-F5344CB8AC3E}">
        <p14:creationId xmlns:p14="http://schemas.microsoft.com/office/powerpoint/2010/main" val="8422986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4995"/>
          <a:stretch/>
        </p:blipFill>
        <p:spPr>
          <a:xfrm rot="5400000">
            <a:off x="1123851" y="1006088"/>
            <a:ext cx="6857999" cy="4845825"/>
          </a:xfrm>
          <a:prstGeom prst="rect">
            <a:avLst/>
          </a:prstGeom>
        </p:spPr>
      </p:pic>
    </p:spTree>
    <p:extLst>
      <p:ext uri="{BB962C8B-B14F-4D97-AF65-F5344CB8AC3E}">
        <p14:creationId xmlns:p14="http://schemas.microsoft.com/office/powerpoint/2010/main" val="8157672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2973" t="8679" r="16877"/>
          <a:stretch/>
        </p:blipFill>
        <p:spPr>
          <a:xfrm rot="5400000">
            <a:off x="1606253" y="234654"/>
            <a:ext cx="5931492" cy="5791200"/>
          </a:xfrm>
          <a:prstGeom prst="rect">
            <a:avLst/>
          </a:prstGeom>
        </p:spPr>
      </p:pic>
    </p:spTree>
    <p:extLst>
      <p:ext uri="{BB962C8B-B14F-4D97-AF65-F5344CB8AC3E}">
        <p14:creationId xmlns:p14="http://schemas.microsoft.com/office/powerpoint/2010/main" val="18768208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4855" r="11832" b="14445"/>
          <a:stretch/>
        </p:blipFill>
        <p:spPr>
          <a:xfrm rot="5400000">
            <a:off x="1122340" y="1544659"/>
            <a:ext cx="6887479" cy="3798159"/>
          </a:xfrm>
          <a:prstGeom prst="rect">
            <a:avLst/>
          </a:prstGeom>
        </p:spPr>
      </p:pic>
    </p:spTree>
    <p:extLst>
      <p:ext uri="{BB962C8B-B14F-4D97-AF65-F5344CB8AC3E}">
        <p14:creationId xmlns:p14="http://schemas.microsoft.com/office/powerpoint/2010/main" val="41640267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Epidemiology</a:t>
            </a:r>
          </a:p>
        </p:txBody>
      </p:sp>
      <p:sp>
        <p:nvSpPr>
          <p:cNvPr id="3" name="Content Placeholder 2"/>
          <p:cNvSpPr>
            <a:spLocks noGrp="1"/>
          </p:cNvSpPr>
          <p:nvPr>
            <p:ph idx="1"/>
          </p:nvPr>
        </p:nvSpPr>
        <p:spPr/>
        <p:txBody>
          <a:bodyPr>
            <a:normAutofit fontScale="92500" lnSpcReduction="20000"/>
          </a:bodyPr>
          <a:lstStyle/>
          <a:p>
            <a:pPr>
              <a:buSzPct val="80000"/>
              <a:buFont typeface="Wingdings" panose="05000000000000000000" pitchFamily="2" charset="2"/>
              <a:buChar char="§"/>
            </a:pPr>
            <a:r>
              <a:rPr lang="en-US" sz="3600" dirty="0" smtClean="0">
                <a:solidFill>
                  <a:schemeClr val="bg1">
                    <a:lumMod val="50000"/>
                  </a:schemeClr>
                </a:solidFill>
              </a:rPr>
              <a:t>200,000 killed or permanently disabled due to head injury annually</a:t>
            </a:r>
          </a:p>
          <a:p>
            <a:pPr>
              <a:buSzPct val="80000"/>
              <a:buFont typeface="Wingdings" panose="05000000000000000000" pitchFamily="2" charset="2"/>
              <a:buChar char="§"/>
            </a:pPr>
            <a:endParaRPr lang="en-US" sz="900" dirty="0" smtClean="0">
              <a:solidFill>
                <a:schemeClr val="bg1">
                  <a:lumMod val="50000"/>
                </a:schemeClr>
              </a:solidFill>
            </a:endParaRPr>
          </a:p>
          <a:p>
            <a:pPr>
              <a:buSzPct val="80000"/>
              <a:buFont typeface="Wingdings" panose="05000000000000000000" pitchFamily="2" charset="2"/>
              <a:buChar char="§"/>
            </a:pPr>
            <a:r>
              <a:rPr lang="en-US" sz="3600" dirty="0" smtClean="0">
                <a:solidFill>
                  <a:schemeClr val="bg1">
                    <a:lumMod val="50000"/>
                  </a:schemeClr>
                </a:solidFill>
              </a:rPr>
              <a:t>Peak age for head injuries is age 15-24</a:t>
            </a:r>
          </a:p>
          <a:p>
            <a:pPr>
              <a:buSzPct val="80000"/>
              <a:buFont typeface="Wingdings" panose="05000000000000000000" pitchFamily="2" charset="2"/>
              <a:buChar char="§"/>
            </a:pPr>
            <a:endParaRPr lang="en-US" sz="900" dirty="0" smtClean="0">
              <a:solidFill>
                <a:schemeClr val="bg1">
                  <a:lumMod val="50000"/>
                </a:schemeClr>
              </a:solidFill>
            </a:endParaRPr>
          </a:p>
          <a:p>
            <a:pPr>
              <a:buSzPct val="80000"/>
              <a:buFont typeface="Wingdings" panose="05000000000000000000" pitchFamily="2" charset="2"/>
              <a:buChar char="§"/>
            </a:pPr>
            <a:r>
              <a:rPr lang="en-US" sz="3600" dirty="0" smtClean="0">
                <a:solidFill>
                  <a:schemeClr val="bg1">
                    <a:lumMod val="50000"/>
                  </a:schemeClr>
                </a:solidFill>
              </a:rPr>
              <a:t>Men are 4 times more affected than women</a:t>
            </a:r>
          </a:p>
          <a:p>
            <a:pPr>
              <a:buSzPct val="80000"/>
              <a:buFont typeface="Wingdings" panose="05000000000000000000" pitchFamily="2" charset="2"/>
              <a:buChar char="§"/>
            </a:pPr>
            <a:endParaRPr lang="en-US" sz="900" dirty="0" smtClean="0">
              <a:solidFill>
                <a:schemeClr val="bg1">
                  <a:lumMod val="50000"/>
                </a:schemeClr>
              </a:solidFill>
            </a:endParaRPr>
          </a:p>
          <a:p>
            <a:pPr>
              <a:buSzPct val="80000"/>
              <a:buFont typeface="Wingdings" panose="05000000000000000000" pitchFamily="2" charset="2"/>
              <a:buChar char="§"/>
            </a:pPr>
            <a:r>
              <a:rPr lang="en-US" sz="3600" dirty="0" smtClean="0">
                <a:solidFill>
                  <a:schemeClr val="bg1">
                    <a:lumMod val="50000"/>
                  </a:schemeClr>
                </a:solidFill>
              </a:rPr>
              <a:t>In all US regions, most prominent cause is MVA</a:t>
            </a:r>
          </a:p>
          <a:p>
            <a:pPr lvl="1">
              <a:buSzPct val="80000"/>
              <a:buFont typeface="Arial" panose="020B0604020202020204" pitchFamily="34" charset="0"/>
              <a:buChar char="•"/>
            </a:pPr>
            <a:r>
              <a:rPr lang="en-US" sz="3600" dirty="0" smtClean="0">
                <a:solidFill>
                  <a:schemeClr val="bg1">
                    <a:lumMod val="50000"/>
                  </a:schemeClr>
                </a:solidFill>
              </a:rPr>
              <a:t>In metro areas, personal violence is main cause</a:t>
            </a:r>
            <a:endParaRPr lang="en-US" sz="3600" dirty="0">
              <a:solidFill>
                <a:schemeClr val="bg1">
                  <a:lumMod val="50000"/>
                </a:schemeClr>
              </a:solidFill>
            </a:endParaRPr>
          </a:p>
        </p:txBody>
      </p:sp>
    </p:spTree>
    <p:extLst>
      <p:ext uri="{BB962C8B-B14F-4D97-AF65-F5344CB8AC3E}">
        <p14:creationId xmlns:p14="http://schemas.microsoft.com/office/powerpoint/2010/main" val="2336264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799" t="25980" r="4088" b="13210"/>
          <a:stretch/>
        </p:blipFill>
        <p:spPr>
          <a:xfrm rot="5400000">
            <a:off x="1142999" y="1596933"/>
            <a:ext cx="6858000" cy="3664135"/>
          </a:xfrm>
          <a:prstGeom prst="rect">
            <a:avLst/>
          </a:prstGeom>
        </p:spPr>
      </p:pic>
    </p:spTree>
    <p:extLst>
      <p:ext uri="{BB962C8B-B14F-4D97-AF65-F5344CB8AC3E}">
        <p14:creationId xmlns:p14="http://schemas.microsoft.com/office/powerpoint/2010/main" val="3674332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2737" t="15913" r="8041" b="4492"/>
          <a:stretch/>
        </p:blipFill>
        <p:spPr>
          <a:xfrm>
            <a:off x="1396314" y="457200"/>
            <a:ext cx="6351372" cy="5477245"/>
          </a:xfrm>
          <a:prstGeom prst="rect">
            <a:avLst/>
          </a:prstGeom>
        </p:spPr>
      </p:pic>
    </p:spTree>
    <p:extLst>
      <p:ext uri="{BB962C8B-B14F-4D97-AF65-F5344CB8AC3E}">
        <p14:creationId xmlns:p14="http://schemas.microsoft.com/office/powerpoint/2010/main" val="41100738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402" t="9159" r="7268" b="13163"/>
          <a:stretch/>
        </p:blipFill>
        <p:spPr>
          <a:xfrm rot="5400000">
            <a:off x="1257432" y="1063579"/>
            <a:ext cx="6629136" cy="4501978"/>
          </a:xfrm>
          <a:prstGeom prst="rect">
            <a:avLst/>
          </a:prstGeom>
        </p:spPr>
      </p:pic>
    </p:spTree>
    <p:extLst>
      <p:ext uri="{BB962C8B-B14F-4D97-AF65-F5344CB8AC3E}">
        <p14:creationId xmlns:p14="http://schemas.microsoft.com/office/powerpoint/2010/main" val="23196835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7688" t="3393" r="16277" b="2592"/>
          <a:stretch/>
        </p:blipFill>
        <p:spPr>
          <a:xfrm rot="5400000">
            <a:off x="1733757" y="568727"/>
            <a:ext cx="5676484" cy="5263977"/>
          </a:xfrm>
          <a:prstGeom prst="ellipse">
            <a:avLst/>
          </a:prstGeom>
        </p:spPr>
      </p:pic>
    </p:spTree>
    <p:extLst>
      <p:ext uri="{BB962C8B-B14F-4D97-AF65-F5344CB8AC3E}">
        <p14:creationId xmlns:p14="http://schemas.microsoft.com/office/powerpoint/2010/main" val="5108386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5857" t="27416" r="21681" b="7718"/>
          <a:stretch/>
        </p:blipFill>
        <p:spPr>
          <a:xfrm rot="5400000">
            <a:off x="1689776" y="1051345"/>
            <a:ext cx="5764447" cy="4489621"/>
          </a:xfrm>
          <a:prstGeom prst="ellipse">
            <a:avLst/>
          </a:prstGeom>
        </p:spPr>
      </p:pic>
    </p:spTree>
    <p:extLst>
      <p:ext uri="{BB962C8B-B14F-4D97-AF65-F5344CB8AC3E}">
        <p14:creationId xmlns:p14="http://schemas.microsoft.com/office/powerpoint/2010/main" val="13794306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8409" t="5475" r="9190" b="5475"/>
          <a:stretch/>
        </p:blipFill>
        <p:spPr>
          <a:xfrm rot="5400000">
            <a:off x="1497406" y="735048"/>
            <a:ext cx="6149187" cy="4983892"/>
          </a:xfrm>
          <a:prstGeom prst="rect">
            <a:avLst/>
          </a:prstGeom>
        </p:spPr>
      </p:pic>
    </p:spTree>
    <p:extLst>
      <p:ext uri="{BB962C8B-B14F-4D97-AF65-F5344CB8AC3E}">
        <p14:creationId xmlns:p14="http://schemas.microsoft.com/office/powerpoint/2010/main" val="11554301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9970" t="7397" r="4144" b="1952"/>
          <a:stretch/>
        </p:blipFill>
        <p:spPr>
          <a:xfrm rot="5400000">
            <a:off x="1491688" y="729688"/>
            <a:ext cx="6160624" cy="4876800"/>
          </a:xfrm>
          <a:prstGeom prst="rect">
            <a:avLst/>
          </a:prstGeom>
        </p:spPr>
      </p:pic>
    </p:spTree>
    <p:extLst>
      <p:ext uri="{BB962C8B-B14F-4D97-AF65-F5344CB8AC3E}">
        <p14:creationId xmlns:p14="http://schemas.microsoft.com/office/powerpoint/2010/main" val="19189947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t>Pathophysiology of </a:t>
            </a:r>
            <a:r>
              <a:rPr lang="en-US" sz="4400" dirty="0" err="1" smtClean="0"/>
              <a:t>Craniocerebral</a:t>
            </a:r>
            <a:r>
              <a:rPr lang="en-US" sz="4400" dirty="0" smtClean="0"/>
              <a:t> Trauma	</a:t>
            </a:r>
            <a:endParaRPr lang="en-US" sz="4400" dirty="0"/>
          </a:p>
        </p:txBody>
      </p:sp>
      <p:sp>
        <p:nvSpPr>
          <p:cNvPr id="3" name="Content Placeholder 2"/>
          <p:cNvSpPr>
            <a:spLocks noGrp="1"/>
          </p:cNvSpPr>
          <p:nvPr>
            <p:ph idx="1"/>
          </p:nvPr>
        </p:nvSpPr>
        <p:spPr/>
        <p:txBody>
          <a:bodyPr>
            <a:normAutofit/>
          </a:bodyPr>
          <a:lstStyle/>
          <a:p>
            <a:pPr>
              <a:buSzPct val="80000"/>
              <a:buFont typeface="Wingdings" panose="05000000000000000000" pitchFamily="2" charset="2"/>
              <a:buChar char="§"/>
            </a:pPr>
            <a:r>
              <a:rPr lang="en-US" sz="3600" dirty="0" smtClean="0">
                <a:solidFill>
                  <a:schemeClr val="bg1">
                    <a:lumMod val="50000"/>
                  </a:schemeClr>
                </a:solidFill>
              </a:rPr>
              <a:t>Skull Fractures</a:t>
            </a:r>
          </a:p>
          <a:p>
            <a:pPr marL="914400" lvl="1" indent="-457200"/>
            <a:r>
              <a:rPr lang="en-US" sz="3200" dirty="0" smtClean="0">
                <a:solidFill>
                  <a:schemeClr val="bg1">
                    <a:lumMod val="50000"/>
                  </a:schemeClr>
                </a:solidFill>
              </a:rPr>
              <a:t>Linear</a:t>
            </a:r>
          </a:p>
          <a:p>
            <a:pPr marL="914400" lvl="1" indent="-457200"/>
            <a:r>
              <a:rPr lang="en-US" sz="3200" dirty="0" smtClean="0">
                <a:solidFill>
                  <a:schemeClr val="bg1">
                    <a:lumMod val="50000"/>
                  </a:schemeClr>
                </a:solidFill>
              </a:rPr>
              <a:t>Depressed</a:t>
            </a:r>
            <a:endParaRPr lang="en-US" sz="3200" dirty="0">
              <a:solidFill>
                <a:schemeClr val="bg1">
                  <a:lumMod val="50000"/>
                </a:schemeClr>
              </a:solidFill>
            </a:endParaRPr>
          </a:p>
          <a:p>
            <a:pPr marL="914400" lvl="1" indent="-457200"/>
            <a:r>
              <a:rPr lang="en-US" sz="3200" dirty="0" smtClean="0">
                <a:solidFill>
                  <a:schemeClr val="bg1">
                    <a:lumMod val="50000"/>
                  </a:schemeClr>
                </a:solidFill>
              </a:rPr>
              <a:t>Comminuted</a:t>
            </a:r>
            <a:endParaRPr lang="en-US" sz="3200" dirty="0">
              <a:solidFill>
                <a:schemeClr val="bg1">
                  <a:lumMod val="50000"/>
                </a:schemeClr>
              </a:solidFill>
            </a:endParaRPr>
          </a:p>
          <a:p>
            <a:pPr marL="914400" lvl="1" indent="-457200"/>
            <a:r>
              <a:rPr lang="en-US" sz="3200" dirty="0" smtClean="0">
                <a:solidFill>
                  <a:schemeClr val="bg1">
                    <a:lumMod val="50000"/>
                  </a:schemeClr>
                </a:solidFill>
              </a:rPr>
              <a:t>Compound</a:t>
            </a:r>
            <a:endParaRPr lang="en-US" sz="3200" dirty="0">
              <a:solidFill>
                <a:schemeClr val="bg1">
                  <a:lumMod val="50000"/>
                </a:schemeClr>
              </a:solidFill>
            </a:endParaRPr>
          </a:p>
        </p:txBody>
      </p:sp>
    </p:spTree>
    <p:extLst>
      <p:ext uri="{BB962C8B-B14F-4D97-AF65-F5344CB8AC3E}">
        <p14:creationId xmlns:p14="http://schemas.microsoft.com/office/powerpoint/2010/main" val="25084389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Cerebral </a:t>
            </a:r>
            <a:r>
              <a:rPr lang="en-US" sz="3600" dirty="0" smtClean="0"/>
              <a:t>Concussion</a:t>
            </a:r>
            <a:br>
              <a:rPr lang="en-US" sz="3600" dirty="0" smtClean="0"/>
            </a:br>
            <a:r>
              <a:rPr lang="en-US" sz="3600" dirty="0" smtClean="0"/>
              <a:t>and </a:t>
            </a:r>
            <a:r>
              <a:rPr lang="en-US" sz="3600" dirty="0"/>
              <a:t>Axonal Shearing</a:t>
            </a:r>
          </a:p>
        </p:txBody>
      </p:sp>
      <p:pic>
        <p:nvPicPr>
          <p:cNvPr id="5" name="Content Placeholder 3"/>
          <p:cNvPicPr>
            <a:picLocks noChangeAspect="1"/>
          </p:cNvPicPr>
          <p:nvPr/>
        </p:nvPicPr>
        <p:blipFill>
          <a:blip r:embed="rId2"/>
          <a:stretch>
            <a:fillRect/>
          </a:stretch>
        </p:blipFill>
        <p:spPr>
          <a:xfrm>
            <a:off x="1604209" y="1573669"/>
            <a:ext cx="5935582" cy="4665982"/>
          </a:xfrm>
          <a:prstGeom prst="rect">
            <a:avLst/>
          </a:prstGeom>
        </p:spPr>
      </p:pic>
    </p:spTree>
    <p:extLst>
      <p:ext uri="{BB962C8B-B14F-4D97-AF65-F5344CB8AC3E}">
        <p14:creationId xmlns:p14="http://schemas.microsoft.com/office/powerpoint/2010/main" val="17141938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Cerebral Concussion</a:t>
            </a:r>
            <a:br>
              <a:rPr lang="en-US" sz="3600" dirty="0" smtClean="0"/>
            </a:br>
            <a:r>
              <a:rPr lang="en-US" sz="3600" dirty="0" smtClean="0"/>
              <a:t>and Axonal Shearing Injury</a:t>
            </a:r>
            <a:endParaRPr lang="en-US" sz="3600" dirty="0"/>
          </a:p>
        </p:txBody>
      </p:sp>
      <p:pic>
        <p:nvPicPr>
          <p:cNvPr id="4" name="Content Placeholder 3"/>
          <p:cNvPicPr>
            <a:picLocks noGrp="1" noChangeAspect="1"/>
          </p:cNvPicPr>
          <p:nvPr>
            <p:ph idx="1"/>
          </p:nvPr>
        </p:nvPicPr>
        <p:blipFill>
          <a:blip r:embed="rId2"/>
          <a:stretch>
            <a:fillRect/>
          </a:stretch>
        </p:blipFill>
        <p:spPr>
          <a:xfrm>
            <a:off x="1905000" y="1491630"/>
            <a:ext cx="5334000" cy="4832970"/>
          </a:xfrm>
          <a:prstGeom prst="rect">
            <a:avLst/>
          </a:prstGeom>
        </p:spPr>
      </p:pic>
    </p:spTree>
    <p:extLst>
      <p:ext uri="{BB962C8B-B14F-4D97-AF65-F5344CB8AC3E}">
        <p14:creationId xmlns:p14="http://schemas.microsoft.com/office/powerpoint/2010/main" val="25868186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52400" y="850683"/>
            <a:ext cx="8753051" cy="4864317"/>
            <a:chOff x="162349" y="686630"/>
            <a:chExt cx="9263337" cy="5147897"/>
          </a:xfrm>
        </p:grpSpPr>
        <p:pic>
          <p:nvPicPr>
            <p:cNvPr id="5" name="Content Placeholder 7"/>
            <p:cNvPicPr>
              <a:picLocks noChangeAspect="1"/>
            </p:cNvPicPr>
            <p:nvPr/>
          </p:nvPicPr>
          <p:blipFill>
            <a:blip r:embed="rId2"/>
            <a:stretch>
              <a:fillRect/>
            </a:stretch>
          </p:blipFill>
          <p:spPr>
            <a:xfrm>
              <a:off x="162349" y="686630"/>
              <a:ext cx="4753950" cy="4664253"/>
            </a:xfrm>
            <a:prstGeom prst="rect">
              <a:avLst/>
            </a:prstGeom>
            <a:effectLst>
              <a:softEdge rad="31750"/>
            </a:effectLst>
          </p:spPr>
        </p:pic>
        <p:pic>
          <p:nvPicPr>
            <p:cNvPr id="6" name="Picture 5"/>
            <p:cNvPicPr>
              <a:picLocks noChangeAspect="1"/>
            </p:cNvPicPr>
            <p:nvPr/>
          </p:nvPicPr>
          <p:blipFill>
            <a:blip r:embed="rId3"/>
            <a:stretch>
              <a:fillRect/>
            </a:stretch>
          </p:blipFill>
          <p:spPr>
            <a:xfrm>
              <a:off x="5105400" y="2467428"/>
              <a:ext cx="4320286" cy="3367099"/>
            </a:xfrm>
            <a:prstGeom prst="rect">
              <a:avLst/>
            </a:prstGeom>
            <a:ln>
              <a:noFill/>
            </a:ln>
            <a:effectLst>
              <a:softEdge rad="31750"/>
            </a:effectLst>
          </p:spPr>
        </p:pic>
      </p:grpSp>
    </p:spTree>
    <p:extLst>
      <p:ext uri="{BB962C8B-B14F-4D97-AF65-F5344CB8AC3E}">
        <p14:creationId xmlns:p14="http://schemas.microsoft.com/office/powerpoint/2010/main" val="9233784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idx="4294967295"/>
          </p:nvPr>
        </p:nvSpPr>
        <p:spPr>
          <a:xfrm>
            <a:off x="470628" y="457201"/>
            <a:ext cx="8229600" cy="1219200"/>
          </a:xfrm>
        </p:spPr>
        <p:txBody>
          <a:bodyPr>
            <a:noAutofit/>
          </a:bodyPr>
          <a:lstStyle/>
          <a:p>
            <a:r>
              <a:rPr lang="en-US" sz="3200" dirty="0" smtClean="0">
                <a:solidFill>
                  <a:schemeClr val="bg1">
                    <a:lumMod val="50000"/>
                  </a:schemeClr>
                </a:solidFill>
              </a:rPr>
              <a:t>Brain Swelling, Cerebral Edema</a:t>
            </a:r>
          </a:p>
          <a:p>
            <a:r>
              <a:rPr lang="en-US" sz="3200" dirty="0" smtClean="0">
                <a:solidFill>
                  <a:schemeClr val="bg1">
                    <a:lumMod val="50000"/>
                  </a:schemeClr>
                </a:solidFill>
              </a:rPr>
              <a:t>Parenchymal Contusion and Hemorrhage</a:t>
            </a:r>
            <a:endParaRPr lang="en-US" sz="3200" dirty="0">
              <a:solidFill>
                <a:schemeClr val="bg1">
                  <a:lumMod val="50000"/>
                </a:schemeClr>
              </a:solidFill>
            </a:endParaRPr>
          </a:p>
        </p:txBody>
      </p:sp>
      <p:pic>
        <p:nvPicPr>
          <p:cNvPr id="5" name="Picture 4"/>
          <p:cNvPicPr>
            <a:picLocks noChangeAspect="1"/>
          </p:cNvPicPr>
          <p:nvPr/>
        </p:nvPicPr>
        <p:blipFill>
          <a:blip r:embed="rId2"/>
          <a:stretch>
            <a:fillRect/>
          </a:stretch>
        </p:blipFill>
        <p:spPr>
          <a:xfrm>
            <a:off x="336602" y="1752600"/>
            <a:ext cx="8470796" cy="4330055"/>
          </a:xfrm>
          <a:prstGeom prst="rect">
            <a:avLst/>
          </a:prstGeom>
        </p:spPr>
      </p:pic>
    </p:spTree>
    <p:extLst>
      <p:ext uri="{BB962C8B-B14F-4D97-AF65-F5344CB8AC3E}">
        <p14:creationId xmlns:p14="http://schemas.microsoft.com/office/powerpoint/2010/main" val="40604772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10065" y="1477073"/>
            <a:ext cx="8723870" cy="3903854"/>
          </a:xfrm>
          <a:prstGeom prst="rect">
            <a:avLst/>
          </a:prstGeom>
        </p:spPr>
      </p:pic>
      <p:sp>
        <p:nvSpPr>
          <p:cNvPr id="7" name="Text Placeholder 3"/>
          <p:cNvSpPr txBox="1">
            <a:spLocks/>
          </p:cNvSpPr>
          <p:nvPr/>
        </p:nvSpPr>
        <p:spPr>
          <a:xfrm>
            <a:off x="470628" y="457201"/>
            <a:ext cx="8229600" cy="1219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solidFill>
                  <a:schemeClr val="bg1">
                    <a:lumMod val="50000"/>
                  </a:schemeClr>
                </a:solidFill>
              </a:rPr>
              <a:t>Parenchymal Contusion and Hemorrhage</a:t>
            </a:r>
            <a:endParaRPr lang="en-US" dirty="0">
              <a:solidFill>
                <a:schemeClr val="bg1">
                  <a:lumMod val="50000"/>
                </a:schemeClr>
              </a:solidFill>
            </a:endParaRPr>
          </a:p>
        </p:txBody>
      </p:sp>
    </p:spTree>
    <p:extLst>
      <p:ext uri="{BB962C8B-B14F-4D97-AF65-F5344CB8AC3E}">
        <p14:creationId xmlns:p14="http://schemas.microsoft.com/office/powerpoint/2010/main" val="32375441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76681" y="1283296"/>
            <a:ext cx="8790637" cy="4395438"/>
          </a:xfrm>
          <a:prstGeom prst="rect">
            <a:avLst/>
          </a:prstGeom>
        </p:spPr>
      </p:pic>
      <p:sp>
        <p:nvSpPr>
          <p:cNvPr id="7" name="Text Placeholder 3"/>
          <p:cNvSpPr txBox="1">
            <a:spLocks/>
          </p:cNvSpPr>
          <p:nvPr/>
        </p:nvSpPr>
        <p:spPr>
          <a:xfrm>
            <a:off x="470628" y="457201"/>
            <a:ext cx="8229600" cy="1219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solidFill>
                  <a:schemeClr val="bg1">
                    <a:lumMod val="50000"/>
                  </a:schemeClr>
                </a:solidFill>
              </a:rPr>
              <a:t>Subdural </a:t>
            </a:r>
            <a:r>
              <a:rPr lang="en-US" dirty="0" smtClean="0">
                <a:solidFill>
                  <a:schemeClr val="bg1">
                    <a:lumMod val="50000"/>
                  </a:schemeClr>
                </a:solidFill>
              </a:rPr>
              <a:t>Hematoma</a:t>
            </a:r>
            <a:endParaRPr lang="en-US" dirty="0">
              <a:solidFill>
                <a:schemeClr val="bg1">
                  <a:lumMod val="50000"/>
                </a:schemeClr>
              </a:solidFill>
            </a:endParaRPr>
          </a:p>
        </p:txBody>
      </p:sp>
    </p:spTree>
    <p:extLst>
      <p:ext uri="{BB962C8B-B14F-4D97-AF65-F5344CB8AC3E}">
        <p14:creationId xmlns:p14="http://schemas.microsoft.com/office/powerpoint/2010/main" val="10844909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60725" y="1468057"/>
            <a:ext cx="8422550" cy="4074299"/>
            <a:chOff x="492850" y="1324600"/>
            <a:chExt cx="9548048" cy="4618744"/>
          </a:xfrm>
        </p:grpSpPr>
        <p:pic>
          <p:nvPicPr>
            <p:cNvPr id="8" name="Picture 7"/>
            <p:cNvPicPr>
              <a:picLocks noChangeAspect="1"/>
            </p:cNvPicPr>
            <p:nvPr/>
          </p:nvPicPr>
          <p:blipFill>
            <a:blip r:embed="rId2"/>
            <a:stretch>
              <a:fillRect/>
            </a:stretch>
          </p:blipFill>
          <p:spPr>
            <a:xfrm>
              <a:off x="492850" y="1657391"/>
              <a:ext cx="5174024" cy="3684632"/>
            </a:xfrm>
            <a:prstGeom prst="rect">
              <a:avLst/>
            </a:prstGeom>
          </p:spPr>
        </p:pic>
        <p:pic>
          <p:nvPicPr>
            <p:cNvPr id="9" name="Picture 8"/>
            <p:cNvPicPr>
              <a:picLocks noChangeAspect="1"/>
            </p:cNvPicPr>
            <p:nvPr/>
          </p:nvPicPr>
          <p:blipFill>
            <a:blip r:embed="rId3"/>
            <a:stretch>
              <a:fillRect/>
            </a:stretch>
          </p:blipFill>
          <p:spPr>
            <a:xfrm>
              <a:off x="5901390" y="1324600"/>
              <a:ext cx="4139508" cy="4618744"/>
            </a:xfrm>
            <a:prstGeom prst="rect">
              <a:avLst/>
            </a:prstGeom>
          </p:spPr>
        </p:pic>
      </p:grpSp>
      <p:sp>
        <p:nvSpPr>
          <p:cNvPr id="10" name="Text Placeholder 3"/>
          <p:cNvSpPr txBox="1">
            <a:spLocks/>
          </p:cNvSpPr>
          <p:nvPr/>
        </p:nvSpPr>
        <p:spPr>
          <a:xfrm>
            <a:off x="470628" y="457201"/>
            <a:ext cx="8229600" cy="1219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solidFill>
                  <a:schemeClr val="bg1">
                    <a:lumMod val="50000"/>
                  </a:schemeClr>
                </a:solidFill>
              </a:rPr>
              <a:t>Epidural </a:t>
            </a:r>
            <a:r>
              <a:rPr lang="en-US" dirty="0" smtClean="0">
                <a:solidFill>
                  <a:schemeClr val="bg1">
                    <a:lumMod val="50000"/>
                  </a:schemeClr>
                </a:solidFill>
              </a:rPr>
              <a:t>Hematoma</a:t>
            </a:r>
            <a:endParaRPr lang="en-US" dirty="0">
              <a:solidFill>
                <a:schemeClr val="bg1">
                  <a:lumMod val="50000"/>
                </a:schemeClr>
              </a:solidFill>
            </a:endParaRPr>
          </a:p>
        </p:txBody>
      </p:sp>
      <p:sp>
        <p:nvSpPr>
          <p:cNvPr id="11" name="Text Placeholder 3"/>
          <p:cNvSpPr txBox="1">
            <a:spLocks/>
          </p:cNvSpPr>
          <p:nvPr/>
        </p:nvSpPr>
        <p:spPr>
          <a:xfrm>
            <a:off x="470628" y="5542356"/>
            <a:ext cx="8229600" cy="7822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25425" indent="-225425">
              <a:buClr>
                <a:schemeClr val="tx1">
                  <a:lumMod val="50000"/>
                  <a:lumOff val="50000"/>
                </a:schemeClr>
              </a:buClr>
            </a:pPr>
            <a:r>
              <a:rPr lang="en-US" dirty="0">
                <a:solidFill>
                  <a:schemeClr val="bg1">
                    <a:lumMod val="50000"/>
                  </a:schemeClr>
                </a:solidFill>
              </a:rPr>
              <a:t>Subarachnoid Hematoma</a:t>
            </a:r>
          </a:p>
        </p:txBody>
      </p:sp>
    </p:spTree>
    <p:extLst>
      <p:ext uri="{BB962C8B-B14F-4D97-AF65-F5344CB8AC3E}">
        <p14:creationId xmlns:p14="http://schemas.microsoft.com/office/powerpoint/2010/main" val="258462196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590800"/>
            <a:ext cx="6705600" cy="1143000"/>
          </a:xfrm>
        </p:spPr>
        <p:txBody>
          <a:bodyPr anchor="t"/>
          <a:lstStyle/>
          <a:p>
            <a:pPr lvl="0" algn="ctr"/>
            <a:r>
              <a:rPr lang="en-US" dirty="0" smtClean="0"/>
              <a:t>TBI, what </a:t>
            </a:r>
            <a:r>
              <a:rPr lang="en-US" dirty="0"/>
              <a:t>to look </a:t>
            </a:r>
            <a:r>
              <a:rPr lang="en-US" dirty="0" smtClean="0"/>
              <a:t>for</a:t>
            </a:r>
            <a:br>
              <a:rPr lang="en-US" dirty="0" smtClean="0"/>
            </a:br>
            <a:r>
              <a:rPr lang="en-US" dirty="0" smtClean="0"/>
              <a:t>in </a:t>
            </a:r>
            <a:r>
              <a:rPr lang="en-US" dirty="0"/>
              <a:t>the medical records</a:t>
            </a:r>
          </a:p>
        </p:txBody>
      </p:sp>
      <p:sp>
        <p:nvSpPr>
          <p:cNvPr id="3" name="Slide Number Placeholder 2"/>
          <p:cNvSpPr>
            <a:spLocks noGrp="1"/>
          </p:cNvSpPr>
          <p:nvPr>
            <p:ph type="sldNum" sz="quarter" idx="12"/>
          </p:nvPr>
        </p:nvSpPr>
        <p:spPr/>
        <p:txBody>
          <a:bodyPr/>
          <a:lstStyle/>
          <a:p>
            <a:fld id="{8DC3CFC4-5478-43F5-B6F1-15B67BC03AD4}" type="slidenum">
              <a:rPr lang="en-US" smtClean="0"/>
              <a:pPr/>
              <a:t>44</a:t>
            </a:fld>
            <a:endParaRPr lang="en-US" dirty="0"/>
          </a:p>
        </p:txBody>
      </p:sp>
    </p:spTree>
    <p:extLst>
      <p:ext uri="{BB962C8B-B14F-4D97-AF65-F5344CB8AC3E}">
        <p14:creationId xmlns:p14="http://schemas.microsoft.com/office/powerpoint/2010/main" val="32035036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3200"/>
            <a:ext cx="6705600" cy="1143000"/>
          </a:xfrm>
        </p:spPr>
        <p:txBody>
          <a:bodyPr anchor="t"/>
          <a:lstStyle/>
          <a:p>
            <a:pPr lvl="0" algn="ctr"/>
            <a:r>
              <a:rPr lang="en-US" dirty="0"/>
              <a:t>Potential blood tests for </a:t>
            </a:r>
            <a:r>
              <a:rPr lang="en-US" dirty="0" smtClean="0"/>
              <a:t>TBI</a:t>
            </a:r>
            <a:endParaRPr lang="en-US" dirty="0"/>
          </a:p>
        </p:txBody>
      </p:sp>
      <p:sp>
        <p:nvSpPr>
          <p:cNvPr id="3" name="Slide Number Placeholder 2"/>
          <p:cNvSpPr>
            <a:spLocks noGrp="1"/>
          </p:cNvSpPr>
          <p:nvPr>
            <p:ph type="sldNum" sz="quarter" idx="12"/>
          </p:nvPr>
        </p:nvSpPr>
        <p:spPr/>
        <p:txBody>
          <a:bodyPr/>
          <a:lstStyle/>
          <a:p>
            <a:fld id="{8DC3CFC4-5478-43F5-B6F1-15B67BC03AD4}" type="slidenum">
              <a:rPr lang="en-US" smtClean="0"/>
              <a:pPr/>
              <a:t>45</a:t>
            </a:fld>
            <a:endParaRPr lang="en-US" dirty="0"/>
          </a:p>
        </p:txBody>
      </p:sp>
    </p:spTree>
    <p:extLst>
      <p:ext uri="{BB962C8B-B14F-4D97-AF65-F5344CB8AC3E}">
        <p14:creationId xmlns:p14="http://schemas.microsoft.com/office/powerpoint/2010/main" val="27661954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895600"/>
            <a:ext cx="6705600" cy="1143000"/>
          </a:xfrm>
        </p:spPr>
        <p:txBody>
          <a:bodyPr anchor="t"/>
          <a:lstStyle/>
          <a:p>
            <a:pPr algn="ctr"/>
            <a:r>
              <a:rPr lang="en-US" dirty="0"/>
              <a:t>WAVI </a:t>
            </a:r>
            <a:r>
              <a:rPr lang="en-US" dirty="0" smtClean="0"/>
              <a:t>EEG</a:t>
            </a:r>
            <a:endParaRPr lang="en-US" dirty="0"/>
          </a:p>
        </p:txBody>
      </p:sp>
      <p:sp>
        <p:nvSpPr>
          <p:cNvPr id="3" name="Slide Number Placeholder 2"/>
          <p:cNvSpPr>
            <a:spLocks noGrp="1"/>
          </p:cNvSpPr>
          <p:nvPr>
            <p:ph type="sldNum" sz="quarter" idx="12"/>
          </p:nvPr>
        </p:nvSpPr>
        <p:spPr/>
        <p:txBody>
          <a:bodyPr/>
          <a:lstStyle/>
          <a:p>
            <a:fld id="{8DC3CFC4-5478-43F5-B6F1-15B67BC03AD4}" type="slidenum">
              <a:rPr lang="en-US" smtClean="0"/>
              <a:pPr/>
              <a:t>46</a:t>
            </a:fld>
            <a:endParaRPr lang="en-US" dirty="0"/>
          </a:p>
        </p:txBody>
      </p:sp>
    </p:spTree>
    <p:extLst>
      <p:ext uri="{BB962C8B-B14F-4D97-AF65-F5344CB8AC3E}">
        <p14:creationId xmlns:p14="http://schemas.microsoft.com/office/powerpoint/2010/main" val="4810329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3200"/>
            <a:ext cx="6705600" cy="1143000"/>
          </a:xfrm>
        </p:spPr>
        <p:txBody>
          <a:bodyPr anchor="t"/>
          <a:lstStyle/>
          <a:p>
            <a:pPr lvl="0" algn="ctr"/>
            <a:r>
              <a:rPr lang="en-US" dirty="0"/>
              <a:t>Diffusion tensor imaging </a:t>
            </a:r>
            <a:r>
              <a:rPr lang="en-US" dirty="0" smtClean="0"/>
              <a:t>MRI</a:t>
            </a:r>
            <a:endParaRPr lang="en-US" dirty="0"/>
          </a:p>
        </p:txBody>
      </p:sp>
      <p:sp>
        <p:nvSpPr>
          <p:cNvPr id="3" name="Slide Number Placeholder 2"/>
          <p:cNvSpPr>
            <a:spLocks noGrp="1"/>
          </p:cNvSpPr>
          <p:nvPr>
            <p:ph type="sldNum" sz="quarter" idx="12"/>
          </p:nvPr>
        </p:nvSpPr>
        <p:spPr/>
        <p:txBody>
          <a:bodyPr/>
          <a:lstStyle/>
          <a:p>
            <a:fld id="{8DC3CFC4-5478-43F5-B6F1-15B67BC03AD4}" type="slidenum">
              <a:rPr lang="en-US" smtClean="0"/>
              <a:pPr/>
              <a:t>47</a:t>
            </a:fld>
            <a:endParaRPr lang="en-US" dirty="0"/>
          </a:p>
        </p:txBody>
      </p:sp>
    </p:spTree>
    <p:extLst>
      <p:ext uri="{BB962C8B-B14F-4D97-AF65-F5344CB8AC3E}">
        <p14:creationId xmlns:p14="http://schemas.microsoft.com/office/powerpoint/2010/main" val="15389825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Management</a:t>
            </a:r>
            <a:endParaRPr lang="en-US" sz="3600" dirty="0"/>
          </a:p>
        </p:txBody>
      </p:sp>
      <p:sp>
        <p:nvSpPr>
          <p:cNvPr id="3" name="Content Placeholder 2"/>
          <p:cNvSpPr>
            <a:spLocks noGrp="1"/>
          </p:cNvSpPr>
          <p:nvPr>
            <p:ph idx="1"/>
          </p:nvPr>
        </p:nvSpPr>
        <p:spPr>
          <a:xfrm>
            <a:off x="457200" y="1600200"/>
            <a:ext cx="8610600" cy="4525963"/>
          </a:xfrm>
        </p:spPr>
        <p:txBody>
          <a:bodyPr>
            <a:normAutofit/>
          </a:bodyPr>
          <a:lstStyle/>
          <a:p>
            <a:r>
              <a:rPr lang="en-US" sz="3000" dirty="0" smtClean="0">
                <a:solidFill>
                  <a:schemeClr val="bg1">
                    <a:lumMod val="50000"/>
                  </a:schemeClr>
                </a:solidFill>
              </a:rPr>
              <a:t>Risk Stratification of Patients with Head Injury</a:t>
            </a:r>
          </a:p>
          <a:p>
            <a:endParaRPr lang="en-US" dirty="0"/>
          </a:p>
        </p:txBody>
      </p:sp>
      <p:pic>
        <p:nvPicPr>
          <p:cNvPr id="5" name="Picture 4"/>
          <p:cNvPicPr>
            <a:picLocks noChangeAspect="1"/>
          </p:cNvPicPr>
          <p:nvPr/>
        </p:nvPicPr>
        <p:blipFill>
          <a:blip r:embed="rId2"/>
          <a:stretch>
            <a:fillRect/>
          </a:stretch>
        </p:blipFill>
        <p:spPr>
          <a:xfrm>
            <a:off x="888742" y="2224644"/>
            <a:ext cx="7366516" cy="3962400"/>
          </a:xfrm>
          <a:prstGeom prst="rect">
            <a:avLst/>
          </a:prstGeom>
        </p:spPr>
      </p:pic>
    </p:spTree>
    <p:extLst>
      <p:ext uri="{BB962C8B-B14F-4D97-AF65-F5344CB8AC3E}">
        <p14:creationId xmlns:p14="http://schemas.microsoft.com/office/powerpoint/2010/main" val="81963813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Glasgow </a:t>
            </a:r>
            <a:r>
              <a:rPr lang="en-US" sz="3600" dirty="0"/>
              <a:t>C</a:t>
            </a:r>
            <a:r>
              <a:rPr lang="en-US" sz="3600" dirty="0" smtClean="0"/>
              <a:t>oma Scale</a:t>
            </a:r>
            <a:endParaRPr lang="en-US" sz="3600" dirty="0"/>
          </a:p>
        </p:txBody>
      </p:sp>
      <p:pic>
        <p:nvPicPr>
          <p:cNvPr id="5" name="Picture 4"/>
          <p:cNvPicPr>
            <a:picLocks noChangeAspect="1"/>
          </p:cNvPicPr>
          <p:nvPr/>
        </p:nvPicPr>
        <p:blipFill>
          <a:blip r:embed="rId2"/>
          <a:stretch>
            <a:fillRect/>
          </a:stretch>
        </p:blipFill>
        <p:spPr>
          <a:xfrm>
            <a:off x="1219200" y="1524000"/>
            <a:ext cx="6705600" cy="4710812"/>
          </a:xfrm>
          <a:prstGeom prst="rect">
            <a:avLst/>
          </a:prstGeom>
        </p:spPr>
      </p:pic>
    </p:spTree>
    <p:extLst>
      <p:ext uri="{BB962C8B-B14F-4D97-AF65-F5344CB8AC3E}">
        <p14:creationId xmlns:p14="http://schemas.microsoft.com/office/powerpoint/2010/main" val="2801649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53511" y="762000"/>
            <a:ext cx="8425329" cy="5034057"/>
            <a:chOff x="533163" y="604743"/>
            <a:chExt cx="9160468" cy="5473296"/>
          </a:xfrm>
        </p:grpSpPr>
        <p:pic>
          <p:nvPicPr>
            <p:cNvPr id="8" name="Content Placeholder 5"/>
            <p:cNvPicPr>
              <a:picLocks noChangeAspect="1"/>
            </p:cNvPicPr>
            <p:nvPr/>
          </p:nvPicPr>
          <p:blipFill>
            <a:blip r:embed="rId2"/>
            <a:stretch>
              <a:fillRect/>
            </a:stretch>
          </p:blipFill>
          <p:spPr>
            <a:xfrm>
              <a:off x="533163" y="604743"/>
              <a:ext cx="4227523" cy="5389729"/>
            </a:xfrm>
            <a:prstGeom prst="rect">
              <a:avLst/>
            </a:prstGeom>
            <a:effectLst>
              <a:softEdge rad="31750"/>
            </a:effectLst>
          </p:spPr>
        </p:pic>
        <p:pic>
          <p:nvPicPr>
            <p:cNvPr id="9" name="Picture 8"/>
            <p:cNvPicPr>
              <a:picLocks noChangeAspect="1"/>
            </p:cNvPicPr>
            <p:nvPr/>
          </p:nvPicPr>
          <p:blipFill>
            <a:blip r:embed="rId3"/>
            <a:stretch>
              <a:fillRect/>
            </a:stretch>
          </p:blipFill>
          <p:spPr>
            <a:xfrm>
              <a:off x="4918070" y="1204686"/>
              <a:ext cx="4775561" cy="4873353"/>
            </a:xfrm>
            <a:prstGeom prst="rect">
              <a:avLst/>
            </a:prstGeom>
            <a:effectLst>
              <a:softEdge rad="31750"/>
            </a:effectLst>
          </p:spPr>
        </p:pic>
      </p:grpSp>
    </p:spTree>
    <p:extLst>
      <p:ext uri="{BB962C8B-B14F-4D97-AF65-F5344CB8AC3E}">
        <p14:creationId xmlns:p14="http://schemas.microsoft.com/office/powerpoint/2010/main" val="210809487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Criteria for Hospital</a:t>
            </a:r>
            <a:br>
              <a:rPr lang="en-US" sz="4000" dirty="0" smtClean="0"/>
            </a:br>
            <a:r>
              <a:rPr lang="en-US" sz="4000" dirty="0" smtClean="0"/>
              <a:t>Admission After Head Injury</a:t>
            </a:r>
            <a:r>
              <a:rPr lang="en-US" sz="4400" dirty="0" smtClean="0"/>
              <a:t>	</a:t>
            </a:r>
            <a:endParaRPr lang="en-US" sz="4400" dirty="0"/>
          </a:p>
        </p:txBody>
      </p:sp>
      <p:sp>
        <p:nvSpPr>
          <p:cNvPr id="3" name="Content Placeholder 2"/>
          <p:cNvSpPr>
            <a:spLocks noGrp="1"/>
          </p:cNvSpPr>
          <p:nvPr>
            <p:ph idx="1"/>
          </p:nvPr>
        </p:nvSpPr>
        <p:spPr>
          <a:xfrm>
            <a:off x="381000" y="1600200"/>
            <a:ext cx="8458200" cy="4525963"/>
          </a:xfrm>
        </p:spPr>
        <p:txBody>
          <a:bodyPr>
            <a:noAutofit/>
          </a:bodyPr>
          <a:lstStyle/>
          <a:p>
            <a:pPr>
              <a:buSzPct val="80000"/>
              <a:buFont typeface="Wingdings" panose="05000000000000000000" pitchFamily="2" charset="2"/>
              <a:buChar char="§"/>
            </a:pPr>
            <a:r>
              <a:rPr lang="en-US" sz="2600" dirty="0" smtClean="0">
                <a:solidFill>
                  <a:schemeClr val="bg1">
                    <a:lumMod val="50000"/>
                  </a:schemeClr>
                </a:solidFill>
              </a:rPr>
              <a:t>Intracranial blood or fracture identified on head CT</a:t>
            </a:r>
          </a:p>
          <a:p>
            <a:pPr>
              <a:buSzPct val="80000"/>
              <a:buFont typeface="Wingdings" panose="05000000000000000000" pitchFamily="2" charset="2"/>
              <a:buChar char="§"/>
            </a:pPr>
            <a:r>
              <a:rPr lang="en-US" sz="2600" dirty="0" smtClean="0">
                <a:solidFill>
                  <a:schemeClr val="bg1">
                    <a:lumMod val="50000"/>
                  </a:schemeClr>
                </a:solidFill>
              </a:rPr>
              <a:t>Confusion, agitation or depressed level of consciousness</a:t>
            </a:r>
          </a:p>
          <a:p>
            <a:pPr>
              <a:buSzPct val="80000"/>
              <a:buFont typeface="Wingdings" panose="05000000000000000000" pitchFamily="2" charset="2"/>
              <a:buChar char="§"/>
            </a:pPr>
            <a:r>
              <a:rPr lang="en-US" sz="2600" dirty="0" smtClean="0">
                <a:solidFill>
                  <a:schemeClr val="bg1">
                    <a:lumMod val="50000"/>
                  </a:schemeClr>
                </a:solidFill>
              </a:rPr>
              <a:t>Focal neurologic signs or symptoms</a:t>
            </a:r>
          </a:p>
          <a:p>
            <a:pPr>
              <a:buSzPct val="80000"/>
              <a:buFont typeface="Wingdings" panose="05000000000000000000" pitchFamily="2" charset="2"/>
              <a:buChar char="§"/>
            </a:pPr>
            <a:r>
              <a:rPr lang="en-US" sz="2600" dirty="0" smtClean="0">
                <a:solidFill>
                  <a:schemeClr val="bg1">
                    <a:lumMod val="50000"/>
                  </a:schemeClr>
                </a:solidFill>
              </a:rPr>
              <a:t>Posttraumatic seizure</a:t>
            </a:r>
          </a:p>
          <a:p>
            <a:pPr>
              <a:buSzPct val="80000"/>
              <a:buFont typeface="Wingdings" panose="05000000000000000000" pitchFamily="2" charset="2"/>
              <a:buChar char="§"/>
            </a:pPr>
            <a:r>
              <a:rPr lang="en-US" sz="2600" dirty="0" smtClean="0">
                <a:solidFill>
                  <a:schemeClr val="bg1">
                    <a:lumMod val="50000"/>
                  </a:schemeClr>
                </a:solidFill>
              </a:rPr>
              <a:t>Alcohol or drug intoxication</a:t>
            </a:r>
          </a:p>
          <a:p>
            <a:pPr>
              <a:buSzPct val="80000"/>
              <a:buFont typeface="Wingdings" panose="05000000000000000000" pitchFamily="2" charset="2"/>
              <a:buChar char="§"/>
            </a:pPr>
            <a:r>
              <a:rPr lang="en-US" sz="2600" dirty="0" smtClean="0">
                <a:solidFill>
                  <a:schemeClr val="bg1">
                    <a:lumMod val="50000"/>
                  </a:schemeClr>
                </a:solidFill>
              </a:rPr>
              <a:t>Significant comorbid medial illness</a:t>
            </a:r>
          </a:p>
          <a:p>
            <a:pPr>
              <a:buSzPct val="80000"/>
              <a:buFont typeface="Wingdings" panose="05000000000000000000" pitchFamily="2" charset="2"/>
              <a:buChar char="§"/>
            </a:pPr>
            <a:r>
              <a:rPr lang="en-US" sz="2600" dirty="0" smtClean="0">
                <a:solidFill>
                  <a:schemeClr val="bg1">
                    <a:lumMod val="50000"/>
                  </a:schemeClr>
                </a:solidFill>
              </a:rPr>
              <a:t>Lack of reliable home environment</a:t>
            </a:r>
            <a:endParaRPr lang="en-US" sz="2600" dirty="0">
              <a:solidFill>
                <a:schemeClr val="bg1">
                  <a:lumMod val="50000"/>
                </a:schemeClr>
              </a:solidFill>
            </a:endParaRPr>
          </a:p>
        </p:txBody>
      </p:sp>
    </p:spTree>
    <p:extLst>
      <p:ext uri="{BB962C8B-B14F-4D97-AF65-F5344CB8AC3E}">
        <p14:creationId xmlns:p14="http://schemas.microsoft.com/office/powerpoint/2010/main" val="4857408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Diagnosis</a:t>
            </a:r>
            <a:endParaRPr lang="en-US" sz="4400" dirty="0"/>
          </a:p>
        </p:txBody>
      </p:sp>
      <p:sp>
        <p:nvSpPr>
          <p:cNvPr id="3" name="Content Placeholder 2"/>
          <p:cNvSpPr>
            <a:spLocks noGrp="1"/>
          </p:cNvSpPr>
          <p:nvPr>
            <p:ph idx="1"/>
          </p:nvPr>
        </p:nvSpPr>
        <p:spPr/>
        <p:txBody>
          <a:bodyPr>
            <a:normAutofit/>
          </a:bodyPr>
          <a:lstStyle/>
          <a:p>
            <a:pPr>
              <a:buSzPct val="80000"/>
              <a:buFont typeface="Wingdings" panose="05000000000000000000" pitchFamily="2" charset="2"/>
              <a:buChar char="§"/>
            </a:pPr>
            <a:r>
              <a:rPr lang="en-US" sz="3200" dirty="0" smtClean="0">
                <a:solidFill>
                  <a:schemeClr val="bg1">
                    <a:lumMod val="50000"/>
                  </a:schemeClr>
                </a:solidFill>
              </a:rPr>
              <a:t>History</a:t>
            </a:r>
          </a:p>
          <a:p>
            <a:pPr>
              <a:buSzPct val="80000"/>
              <a:buFont typeface="Wingdings" panose="05000000000000000000" pitchFamily="2" charset="2"/>
              <a:buChar char="§"/>
            </a:pPr>
            <a:r>
              <a:rPr lang="en-US" sz="3200" dirty="0" smtClean="0">
                <a:solidFill>
                  <a:schemeClr val="bg1">
                    <a:lumMod val="50000"/>
                  </a:schemeClr>
                </a:solidFill>
              </a:rPr>
              <a:t>Examination</a:t>
            </a:r>
          </a:p>
          <a:p>
            <a:pPr>
              <a:buSzPct val="80000"/>
              <a:buFont typeface="Wingdings" panose="05000000000000000000" pitchFamily="2" charset="2"/>
              <a:buChar char="§"/>
            </a:pPr>
            <a:r>
              <a:rPr lang="en-US" sz="3200" dirty="0" smtClean="0">
                <a:solidFill>
                  <a:schemeClr val="bg1">
                    <a:lumMod val="50000"/>
                  </a:schemeClr>
                </a:solidFill>
              </a:rPr>
              <a:t>Imaging</a:t>
            </a:r>
            <a:endParaRPr lang="en-US" sz="3200" dirty="0">
              <a:solidFill>
                <a:schemeClr val="bg1">
                  <a:lumMod val="50000"/>
                </a:schemeClr>
              </a:solidFill>
            </a:endParaRPr>
          </a:p>
        </p:txBody>
      </p:sp>
    </p:spTree>
    <p:extLst>
      <p:ext uri="{BB962C8B-B14F-4D97-AF65-F5344CB8AC3E}">
        <p14:creationId xmlns:p14="http://schemas.microsoft.com/office/powerpoint/2010/main" val="232803172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Complications</a:t>
            </a:r>
            <a:endParaRPr lang="en-US" sz="4400" dirty="0"/>
          </a:p>
        </p:txBody>
      </p:sp>
      <p:sp>
        <p:nvSpPr>
          <p:cNvPr id="3" name="Content Placeholder 2"/>
          <p:cNvSpPr>
            <a:spLocks noGrp="1"/>
          </p:cNvSpPr>
          <p:nvPr>
            <p:ph idx="1"/>
          </p:nvPr>
        </p:nvSpPr>
        <p:spPr/>
        <p:txBody>
          <a:bodyPr>
            <a:noAutofit/>
          </a:bodyPr>
          <a:lstStyle/>
          <a:p>
            <a:pPr>
              <a:buSzPct val="80000"/>
              <a:buFont typeface="Wingdings" panose="05000000000000000000" pitchFamily="2" charset="2"/>
              <a:buChar char="§"/>
            </a:pPr>
            <a:r>
              <a:rPr lang="en-US" sz="3200" dirty="0" smtClean="0">
                <a:solidFill>
                  <a:schemeClr val="bg1">
                    <a:lumMod val="50000"/>
                  </a:schemeClr>
                </a:solidFill>
              </a:rPr>
              <a:t>Cerebrospinal fluid fistula</a:t>
            </a:r>
          </a:p>
          <a:p>
            <a:pPr>
              <a:buSzPct val="80000"/>
              <a:buFont typeface="Wingdings" panose="05000000000000000000" pitchFamily="2" charset="2"/>
              <a:buChar char="§"/>
            </a:pPr>
            <a:r>
              <a:rPr lang="en-US" sz="3200" dirty="0" smtClean="0">
                <a:solidFill>
                  <a:schemeClr val="bg1">
                    <a:lumMod val="50000"/>
                  </a:schemeClr>
                </a:solidFill>
              </a:rPr>
              <a:t>Pneumocephalus</a:t>
            </a:r>
          </a:p>
          <a:p>
            <a:pPr>
              <a:buSzPct val="80000"/>
              <a:buFont typeface="Wingdings" panose="05000000000000000000" pitchFamily="2" charset="2"/>
              <a:buChar char="§"/>
            </a:pPr>
            <a:r>
              <a:rPr lang="en-US" sz="3200" dirty="0" smtClean="0">
                <a:solidFill>
                  <a:schemeClr val="bg1">
                    <a:lumMod val="50000"/>
                  </a:schemeClr>
                </a:solidFill>
              </a:rPr>
              <a:t>Carotid-cavernous fistula</a:t>
            </a:r>
          </a:p>
          <a:p>
            <a:pPr>
              <a:buSzPct val="80000"/>
              <a:buFont typeface="Wingdings" panose="05000000000000000000" pitchFamily="2" charset="2"/>
              <a:buChar char="§"/>
            </a:pPr>
            <a:r>
              <a:rPr lang="en-US" sz="3200" dirty="0" smtClean="0">
                <a:solidFill>
                  <a:schemeClr val="bg1">
                    <a:lumMod val="50000"/>
                  </a:schemeClr>
                </a:solidFill>
              </a:rPr>
              <a:t>Vascular injury and thrombosis</a:t>
            </a:r>
          </a:p>
          <a:p>
            <a:pPr>
              <a:buSzPct val="80000"/>
              <a:buFont typeface="Wingdings" panose="05000000000000000000" pitchFamily="2" charset="2"/>
              <a:buChar char="§"/>
            </a:pPr>
            <a:r>
              <a:rPr lang="en-US" sz="3200" dirty="0" smtClean="0">
                <a:solidFill>
                  <a:schemeClr val="bg1">
                    <a:lumMod val="50000"/>
                  </a:schemeClr>
                </a:solidFill>
              </a:rPr>
              <a:t>Cranial nerve injury</a:t>
            </a:r>
          </a:p>
          <a:p>
            <a:pPr>
              <a:buSzPct val="80000"/>
              <a:buFont typeface="Wingdings" panose="05000000000000000000" pitchFamily="2" charset="2"/>
              <a:buChar char="§"/>
            </a:pPr>
            <a:r>
              <a:rPr lang="en-US" sz="3200" dirty="0" smtClean="0">
                <a:solidFill>
                  <a:schemeClr val="bg1">
                    <a:lumMod val="50000"/>
                  </a:schemeClr>
                </a:solidFill>
              </a:rPr>
              <a:t>Infections</a:t>
            </a:r>
          </a:p>
        </p:txBody>
      </p:sp>
    </p:spTree>
    <p:extLst>
      <p:ext uri="{BB962C8B-B14F-4D97-AF65-F5344CB8AC3E}">
        <p14:creationId xmlns:p14="http://schemas.microsoft.com/office/powerpoint/2010/main" val="97210746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Outcomes</a:t>
            </a:r>
            <a:endParaRPr lang="en-US" sz="4400" dirty="0"/>
          </a:p>
        </p:txBody>
      </p:sp>
      <p:sp>
        <p:nvSpPr>
          <p:cNvPr id="3" name="Content Placeholder 2"/>
          <p:cNvSpPr>
            <a:spLocks noGrp="1"/>
          </p:cNvSpPr>
          <p:nvPr>
            <p:ph idx="1"/>
          </p:nvPr>
        </p:nvSpPr>
        <p:spPr/>
        <p:txBody>
          <a:bodyPr>
            <a:normAutofit/>
          </a:bodyPr>
          <a:lstStyle/>
          <a:p>
            <a:pPr>
              <a:buSzPct val="80000"/>
              <a:buFont typeface="Wingdings" panose="05000000000000000000" pitchFamily="2" charset="2"/>
              <a:buChar char="§"/>
            </a:pPr>
            <a:r>
              <a:rPr lang="en-US" sz="3600" dirty="0" smtClean="0">
                <a:solidFill>
                  <a:schemeClr val="bg1">
                    <a:lumMod val="50000"/>
                  </a:schemeClr>
                </a:solidFill>
              </a:rPr>
              <a:t>Factors</a:t>
            </a:r>
          </a:p>
          <a:p>
            <a:pPr marL="914400" lvl="1" indent="-457200"/>
            <a:r>
              <a:rPr lang="en-US" sz="3600" dirty="0" smtClean="0">
                <a:solidFill>
                  <a:schemeClr val="bg1">
                    <a:lumMod val="50000"/>
                  </a:schemeClr>
                </a:solidFill>
              </a:rPr>
              <a:t>Depth of coma</a:t>
            </a:r>
          </a:p>
          <a:p>
            <a:pPr marL="914400" lvl="1" indent="-457200"/>
            <a:r>
              <a:rPr lang="en-US" sz="3600" dirty="0" smtClean="0">
                <a:solidFill>
                  <a:schemeClr val="bg1">
                    <a:lumMod val="50000"/>
                  </a:schemeClr>
                </a:solidFill>
              </a:rPr>
              <a:t>CT findings</a:t>
            </a:r>
          </a:p>
          <a:p>
            <a:pPr marL="914400" lvl="1" indent="-457200"/>
            <a:r>
              <a:rPr lang="en-US" sz="3600" dirty="0" smtClean="0">
                <a:solidFill>
                  <a:schemeClr val="bg1">
                    <a:lumMod val="50000"/>
                  </a:schemeClr>
                </a:solidFill>
              </a:rPr>
              <a:t>Age</a:t>
            </a:r>
            <a:endParaRPr lang="en-US" sz="3600" dirty="0">
              <a:solidFill>
                <a:schemeClr val="bg1">
                  <a:lumMod val="50000"/>
                </a:schemeClr>
              </a:solidFill>
            </a:endParaRPr>
          </a:p>
        </p:txBody>
      </p:sp>
    </p:spTree>
    <p:extLst>
      <p:ext uri="{BB962C8B-B14F-4D97-AF65-F5344CB8AC3E}">
        <p14:creationId xmlns:p14="http://schemas.microsoft.com/office/powerpoint/2010/main" val="370862304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Outcomes</a:t>
            </a:r>
            <a:endParaRPr lang="en-US" sz="4400" dirty="0"/>
          </a:p>
        </p:txBody>
      </p:sp>
      <p:sp>
        <p:nvSpPr>
          <p:cNvPr id="3" name="Content Placeholder 2"/>
          <p:cNvSpPr>
            <a:spLocks noGrp="1"/>
          </p:cNvSpPr>
          <p:nvPr>
            <p:ph idx="1"/>
          </p:nvPr>
        </p:nvSpPr>
        <p:spPr/>
        <p:txBody>
          <a:bodyPr>
            <a:normAutofit/>
          </a:bodyPr>
          <a:lstStyle/>
          <a:p>
            <a:pPr>
              <a:buSzPct val="80000"/>
              <a:buFont typeface="Wingdings" panose="05000000000000000000" pitchFamily="2" charset="2"/>
              <a:buChar char="§"/>
            </a:pPr>
            <a:r>
              <a:rPr lang="en-US" sz="3600" dirty="0" smtClean="0">
                <a:solidFill>
                  <a:schemeClr val="bg1">
                    <a:lumMod val="50000"/>
                  </a:schemeClr>
                </a:solidFill>
              </a:rPr>
              <a:t>Post-concussion syndrome</a:t>
            </a:r>
          </a:p>
          <a:p>
            <a:pPr>
              <a:buSzPct val="80000"/>
              <a:buFont typeface="Wingdings" panose="05000000000000000000" pitchFamily="2" charset="2"/>
              <a:buChar char="§"/>
            </a:pPr>
            <a:r>
              <a:rPr lang="en-US" sz="3600" dirty="0" smtClean="0">
                <a:solidFill>
                  <a:schemeClr val="bg1">
                    <a:lumMod val="50000"/>
                  </a:schemeClr>
                </a:solidFill>
              </a:rPr>
              <a:t>Seizures and posttraumatic epilepsy</a:t>
            </a:r>
          </a:p>
          <a:p>
            <a:pPr>
              <a:buSzPct val="80000"/>
              <a:buFont typeface="Wingdings" panose="05000000000000000000" pitchFamily="2" charset="2"/>
              <a:buChar char="§"/>
            </a:pPr>
            <a:r>
              <a:rPr lang="en-US" sz="3600" dirty="0" smtClean="0">
                <a:solidFill>
                  <a:schemeClr val="bg1">
                    <a:lumMod val="50000"/>
                  </a:schemeClr>
                </a:solidFill>
              </a:rPr>
              <a:t>Posttraumatic movement disorder</a:t>
            </a:r>
            <a:endParaRPr lang="en-US" sz="3600" dirty="0">
              <a:solidFill>
                <a:schemeClr val="bg1">
                  <a:lumMod val="50000"/>
                </a:schemeClr>
              </a:solidFill>
            </a:endParaRPr>
          </a:p>
        </p:txBody>
      </p:sp>
    </p:spTree>
    <p:extLst>
      <p:ext uri="{BB962C8B-B14F-4D97-AF65-F5344CB8AC3E}">
        <p14:creationId xmlns:p14="http://schemas.microsoft.com/office/powerpoint/2010/main" val="224435959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Estimated Mortality</a:t>
            </a:r>
            <a:br>
              <a:rPr lang="en-US" sz="3600" dirty="0" smtClean="0"/>
            </a:br>
            <a:r>
              <a:rPr lang="en-US" sz="3600" dirty="0" smtClean="0"/>
              <a:t>on Various Features</a:t>
            </a:r>
            <a:endParaRPr lang="en-US" sz="3600" dirty="0"/>
          </a:p>
        </p:txBody>
      </p:sp>
      <p:pic>
        <p:nvPicPr>
          <p:cNvPr id="4" name="Picture 3"/>
          <p:cNvPicPr>
            <a:picLocks noChangeAspect="1"/>
          </p:cNvPicPr>
          <p:nvPr/>
        </p:nvPicPr>
        <p:blipFill>
          <a:blip r:embed="rId2"/>
          <a:stretch>
            <a:fillRect/>
          </a:stretch>
        </p:blipFill>
        <p:spPr>
          <a:xfrm>
            <a:off x="1544369" y="1524000"/>
            <a:ext cx="6055261" cy="4724401"/>
          </a:xfrm>
          <a:prstGeom prst="rect">
            <a:avLst/>
          </a:prstGeom>
        </p:spPr>
      </p:pic>
    </p:spTree>
    <p:extLst>
      <p:ext uri="{BB962C8B-B14F-4D97-AF65-F5344CB8AC3E}">
        <p14:creationId xmlns:p14="http://schemas.microsoft.com/office/powerpoint/2010/main" val="103681948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Estimated Mortality</a:t>
            </a:r>
            <a:br>
              <a:rPr lang="en-US" sz="3600" dirty="0" smtClean="0"/>
            </a:br>
            <a:r>
              <a:rPr lang="en-US" sz="3600" dirty="0" smtClean="0"/>
              <a:t>on Various Features</a:t>
            </a:r>
            <a:endParaRPr lang="en-US" sz="3600" dirty="0"/>
          </a:p>
        </p:txBody>
      </p:sp>
      <p:pic>
        <p:nvPicPr>
          <p:cNvPr id="4" name="Picture 3"/>
          <p:cNvPicPr>
            <a:picLocks noChangeAspect="1"/>
          </p:cNvPicPr>
          <p:nvPr/>
        </p:nvPicPr>
        <p:blipFill>
          <a:blip r:embed="rId2"/>
          <a:stretch>
            <a:fillRect/>
          </a:stretch>
        </p:blipFill>
        <p:spPr>
          <a:xfrm>
            <a:off x="1400342" y="1524000"/>
            <a:ext cx="6295858" cy="4737605"/>
          </a:xfrm>
          <a:prstGeom prst="rect">
            <a:avLst/>
          </a:prstGeom>
        </p:spPr>
      </p:pic>
    </p:spTree>
    <p:extLst>
      <p:ext uri="{BB962C8B-B14F-4D97-AF65-F5344CB8AC3E}">
        <p14:creationId xmlns:p14="http://schemas.microsoft.com/office/powerpoint/2010/main" val="335106589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2000"/>
                    </a14:imgEffect>
                  </a14:imgLayer>
                </a14:imgProps>
              </a:ext>
              <a:ext uri="{28A0092B-C50C-407E-A947-70E740481C1C}">
                <a14:useLocalDpi xmlns:a14="http://schemas.microsoft.com/office/drawing/2010/main" val="0"/>
              </a:ext>
            </a:extLst>
          </a:blip>
          <a:srcRect l="7638" r="7935"/>
          <a:stretch/>
        </p:blipFill>
        <p:spPr bwMode="auto">
          <a:xfrm>
            <a:off x="-23003" y="990600"/>
            <a:ext cx="9152626" cy="4876800"/>
          </a:xfrm>
          <a:prstGeom prst="rect">
            <a:avLst/>
          </a:prstGeom>
          <a:blipFill dpi="0" rotWithShape="1">
            <a:blip r:embed="rId4"/>
            <a:srcRect/>
            <a:tile tx="0" ty="0" sx="100000" sy="100000" flip="none" algn="tl"/>
          </a:blipFill>
          <a:ln>
            <a:noFill/>
          </a:ln>
          <a:effectLst>
            <a:glow>
              <a:schemeClr val="accent1"/>
            </a:glow>
            <a:softEdge rad="635000"/>
          </a:effectLst>
        </p:spPr>
      </p:pic>
      <p:sp>
        <p:nvSpPr>
          <p:cNvPr id="4" name="Slide Number Placeholder 3"/>
          <p:cNvSpPr>
            <a:spLocks noGrp="1"/>
          </p:cNvSpPr>
          <p:nvPr>
            <p:ph type="sldNum" sz="quarter" idx="12"/>
          </p:nvPr>
        </p:nvSpPr>
        <p:spPr/>
        <p:txBody>
          <a:bodyPr/>
          <a:lstStyle/>
          <a:p>
            <a:fld id="{8DC3CFC4-5478-43F5-B6F1-15B67BC03AD4}" type="slidenum">
              <a:rPr lang="en-US" smtClean="0"/>
              <a:pPr/>
              <a:t>57</a:t>
            </a:fld>
            <a:endParaRPr lang="en-US" dirty="0"/>
          </a:p>
        </p:txBody>
      </p:sp>
      <p:sp>
        <p:nvSpPr>
          <p:cNvPr id="3" name="Content Placeholder 2"/>
          <p:cNvSpPr>
            <a:spLocks noGrp="1"/>
          </p:cNvSpPr>
          <p:nvPr>
            <p:ph idx="4294967295"/>
          </p:nvPr>
        </p:nvSpPr>
        <p:spPr>
          <a:xfrm>
            <a:off x="457200" y="2781300"/>
            <a:ext cx="8229600" cy="1295400"/>
          </a:xfrm>
        </p:spPr>
        <p:txBody>
          <a:bodyPr>
            <a:normAutofit fontScale="92500" lnSpcReduction="10000"/>
          </a:bodyPr>
          <a:lstStyle/>
          <a:p>
            <a:pPr marL="0" indent="0" algn="ctr">
              <a:buNone/>
            </a:pPr>
            <a:r>
              <a:rPr lang="en-US" sz="8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Q </a:t>
            </a:r>
            <a:r>
              <a:rPr lang="en-US"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&amp; </a:t>
            </a:r>
            <a:r>
              <a:rPr lang="en-US" sz="8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A</a:t>
            </a:r>
            <a:endParaRPr lang="en-US" sz="8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spTree>
    <p:extLst>
      <p:ext uri="{BB962C8B-B14F-4D97-AF65-F5344CB8AC3E}">
        <p14:creationId xmlns:p14="http://schemas.microsoft.com/office/powerpoint/2010/main" val="124216122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rotWithShape="1">
          <a:blip r:embed="rId2">
            <a:duotone>
              <a:prstClr val="black"/>
              <a:srgbClr val="8DC63F">
                <a:tint val="45000"/>
                <a:satMod val="400000"/>
              </a:srgbClr>
            </a:duotone>
            <a:extLst>
              <a:ext uri="{BEBA8EAE-BF5A-486C-A8C5-ECC9F3942E4B}">
                <a14:imgProps xmlns:a14="http://schemas.microsoft.com/office/drawing/2010/main">
                  <a14:imgLayer r:embed="rId3">
                    <a14:imgEffect>
                      <a14:sharpenSoften amount="-22000"/>
                    </a14:imgEffect>
                  </a14:imgLayer>
                </a14:imgProps>
              </a:ext>
              <a:ext uri="{28A0092B-C50C-407E-A947-70E740481C1C}">
                <a14:useLocalDpi xmlns:a14="http://schemas.microsoft.com/office/drawing/2010/main" val="0"/>
              </a:ext>
            </a:extLst>
          </a:blip>
          <a:srcRect l="7638" r="7935"/>
          <a:stretch/>
        </p:blipFill>
        <p:spPr bwMode="auto">
          <a:xfrm>
            <a:off x="-23003" y="990600"/>
            <a:ext cx="9152626" cy="4876800"/>
          </a:xfrm>
          <a:prstGeom prst="rect">
            <a:avLst/>
          </a:prstGeom>
          <a:blipFill dpi="0" rotWithShape="1">
            <a:blip r:embed="rId4">
              <a:duotone>
                <a:prstClr val="black"/>
                <a:srgbClr val="8DC63F">
                  <a:tint val="45000"/>
                  <a:satMod val="400000"/>
                </a:srgbClr>
              </a:duotone>
            </a:blip>
            <a:srcRect/>
            <a:tile tx="0" ty="0" sx="100000" sy="100000" flip="none" algn="tl"/>
          </a:blipFill>
          <a:ln>
            <a:noFill/>
          </a:ln>
          <a:effectLst>
            <a:glow>
              <a:schemeClr val="accent1"/>
            </a:glow>
            <a:softEdge rad="635000"/>
          </a:effectLst>
        </p:spPr>
      </p:pic>
      <p:sp>
        <p:nvSpPr>
          <p:cNvPr id="4" name="Slide Number Placeholder 3"/>
          <p:cNvSpPr>
            <a:spLocks noGrp="1"/>
          </p:cNvSpPr>
          <p:nvPr>
            <p:ph type="sldNum" sz="quarter" idx="12"/>
          </p:nvPr>
        </p:nvSpPr>
        <p:spPr/>
        <p:txBody>
          <a:bodyPr/>
          <a:lstStyle/>
          <a:p>
            <a:fld id="{8DC3CFC4-5478-43F5-B6F1-15B67BC03AD4}" type="slidenum">
              <a:rPr lang="en-US" smtClean="0"/>
              <a:pPr/>
              <a:t>58</a:t>
            </a:fld>
            <a:endParaRPr lang="en-US" dirty="0"/>
          </a:p>
        </p:txBody>
      </p:sp>
      <p:sp>
        <p:nvSpPr>
          <p:cNvPr id="3" name="Content Placeholder 2"/>
          <p:cNvSpPr>
            <a:spLocks noGrp="1"/>
          </p:cNvSpPr>
          <p:nvPr>
            <p:ph idx="4294967295"/>
          </p:nvPr>
        </p:nvSpPr>
        <p:spPr>
          <a:xfrm>
            <a:off x="457200" y="2781300"/>
            <a:ext cx="8229600" cy="1295400"/>
          </a:xfrm>
        </p:spPr>
        <p:txBody>
          <a:bodyPr>
            <a:normAutofit fontScale="92500" lnSpcReduction="10000"/>
          </a:bodyPr>
          <a:lstStyle/>
          <a:p>
            <a:pPr marL="0" indent="0" algn="ctr">
              <a:buNone/>
            </a:pPr>
            <a:r>
              <a:rPr lang="en-US" sz="8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Thank You</a:t>
            </a:r>
            <a:endParaRPr lang="en-US" sz="8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spTree>
    <p:extLst>
      <p:ext uri="{BB962C8B-B14F-4D97-AF65-F5344CB8AC3E}">
        <p14:creationId xmlns:p14="http://schemas.microsoft.com/office/powerpoint/2010/main" val="93652689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DC3CFC4-5478-43F5-B6F1-15B67BC03AD4}" type="slidenum">
              <a:rPr lang="en-US" smtClean="0"/>
              <a:t>59</a:t>
            </a:fld>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913" y="2196936"/>
            <a:ext cx="7014174" cy="2464128"/>
          </a:xfrm>
          <a:prstGeom prst="rect">
            <a:avLst/>
          </a:prstGeom>
        </p:spPr>
      </p:pic>
    </p:spTree>
    <p:extLst>
      <p:ext uri="{BB962C8B-B14F-4D97-AF65-F5344CB8AC3E}">
        <p14:creationId xmlns:p14="http://schemas.microsoft.com/office/powerpoint/2010/main" val="86127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48831" y="664324"/>
            <a:ext cx="8842770" cy="5447625"/>
            <a:chOff x="148830" y="369277"/>
            <a:chExt cx="10171005" cy="6265890"/>
          </a:xfrm>
        </p:grpSpPr>
        <p:pic>
          <p:nvPicPr>
            <p:cNvPr id="8" name="Content Placeholder 5"/>
            <p:cNvPicPr>
              <a:picLocks noChangeAspect="1"/>
            </p:cNvPicPr>
            <p:nvPr/>
          </p:nvPicPr>
          <p:blipFill>
            <a:blip r:embed="rId2"/>
            <a:stretch>
              <a:fillRect/>
            </a:stretch>
          </p:blipFill>
          <p:spPr>
            <a:xfrm>
              <a:off x="148830" y="369277"/>
              <a:ext cx="3794265" cy="2446495"/>
            </a:xfrm>
            <a:prstGeom prst="rect">
              <a:avLst/>
            </a:prstGeom>
          </p:spPr>
        </p:pic>
        <p:pic>
          <p:nvPicPr>
            <p:cNvPr id="9" name="Picture 8"/>
            <p:cNvPicPr>
              <a:picLocks noChangeAspect="1"/>
            </p:cNvPicPr>
            <p:nvPr/>
          </p:nvPicPr>
          <p:blipFill>
            <a:blip r:embed="rId3"/>
            <a:stretch>
              <a:fillRect/>
            </a:stretch>
          </p:blipFill>
          <p:spPr>
            <a:xfrm>
              <a:off x="4080333" y="725715"/>
              <a:ext cx="6239502" cy="5909452"/>
            </a:xfrm>
            <a:prstGeom prst="rect">
              <a:avLst/>
            </a:prstGeom>
            <a:effectLst>
              <a:softEdge rad="31750"/>
            </a:effectLst>
          </p:spPr>
        </p:pic>
      </p:grpSp>
    </p:spTree>
    <p:extLst>
      <p:ext uri="{BB962C8B-B14F-4D97-AF65-F5344CB8AC3E}">
        <p14:creationId xmlns:p14="http://schemas.microsoft.com/office/powerpoint/2010/main" val="33593631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21014" y="132569"/>
            <a:ext cx="7901971" cy="6135358"/>
            <a:chOff x="327629" y="132568"/>
            <a:chExt cx="8418936" cy="6536747"/>
          </a:xfrm>
        </p:grpSpPr>
        <p:pic>
          <p:nvPicPr>
            <p:cNvPr id="7" name="Content Placeholder 3"/>
            <p:cNvPicPr>
              <a:picLocks noChangeAspect="1"/>
            </p:cNvPicPr>
            <p:nvPr/>
          </p:nvPicPr>
          <p:blipFill>
            <a:blip r:embed="rId2"/>
            <a:stretch>
              <a:fillRect/>
            </a:stretch>
          </p:blipFill>
          <p:spPr>
            <a:xfrm>
              <a:off x="327629" y="132568"/>
              <a:ext cx="4286732" cy="5675393"/>
            </a:xfrm>
            <a:prstGeom prst="rect">
              <a:avLst/>
            </a:prstGeom>
          </p:spPr>
        </p:pic>
        <p:pic>
          <p:nvPicPr>
            <p:cNvPr id="8" name="Picture 7"/>
            <p:cNvPicPr>
              <a:picLocks noChangeAspect="1"/>
            </p:cNvPicPr>
            <p:nvPr/>
          </p:nvPicPr>
          <p:blipFill>
            <a:blip r:embed="rId3"/>
            <a:stretch>
              <a:fillRect/>
            </a:stretch>
          </p:blipFill>
          <p:spPr>
            <a:xfrm>
              <a:off x="6096001" y="132568"/>
              <a:ext cx="2650564" cy="3125292"/>
            </a:xfrm>
            <a:prstGeom prst="rect">
              <a:avLst/>
            </a:prstGeom>
          </p:spPr>
        </p:pic>
        <p:pic>
          <p:nvPicPr>
            <p:cNvPr id="9" name="Picture 8"/>
            <p:cNvPicPr>
              <a:picLocks noChangeAspect="1"/>
            </p:cNvPicPr>
            <p:nvPr/>
          </p:nvPicPr>
          <p:blipFill>
            <a:blip r:embed="rId4"/>
            <a:stretch>
              <a:fillRect/>
            </a:stretch>
          </p:blipFill>
          <p:spPr>
            <a:xfrm>
              <a:off x="3662311" y="3504189"/>
              <a:ext cx="5084253" cy="3165126"/>
            </a:xfrm>
            <a:prstGeom prst="rect">
              <a:avLst/>
            </a:prstGeom>
          </p:spPr>
        </p:pic>
      </p:grpSp>
    </p:spTree>
    <p:extLst>
      <p:ext uri="{BB962C8B-B14F-4D97-AF65-F5344CB8AC3E}">
        <p14:creationId xmlns:p14="http://schemas.microsoft.com/office/powerpoint/2010/main" val="15692272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62857" y="248536"/>
            <a:ext cx="8418286" cy="5923664"/>
            <a:chOff x="420914" y="295019"/>
            <a:chExt cx="8779936" cy="6178145"/>
          </a:xfrm>
        </p:grpSpPr>
        <p:pic>
          <p:nvPicPr>
            <p:cNvPr id="6" name="Picture 5"/>
            <p:cNvPicPr>
              <a:picLocks noChangeAspect="1"/>
            </p:cNvPicPr>
            <p:nvPr/>
          </p:nvPicPr>
          <p:blipFill>
            <a:blip r:embed="rId2"/>
            <a:stretch>
              <a:fillRect/>
            </a:stretch>
          </p:blipFill>
          <p:spPr>
            <a:xfrm>
              <a:off x="420914" y="295019"/>
              <a:ext cx="4912787" cy="3253415"/>
            </a:xfrm>
            <a:prstGeom prst="rect">
              <a:avLst/>
            </a:prstGeom>
          </p:spPr>
        </p:pic>
        <p:pic>
          <p:nvPicPr>
            <p:cNvPr id="7" name="Picture 6"/>
            <p:cNvPicPr>
              <a:picLocks noChangeAspect="1"/>
            </p:cNvPicPr>
            <p:nvPr/>
          </p:nvPicPr>
          <p:blipFill>
            <a:blip r:embed="rId3"/>
            <a:stretch>
              <a:fillRect/>
            </a:stretch>
          </p:blipFill>
          <p:spPr>
            <a:xfrm>
              <a:off x="4413549" y="3171577"/>
              <a:ext cx="4787301" cy="3301587"/>
            </a:xfrm>
            <a:prstGeom prst="rect">
              <a:avLst/>
            </a:prstGeom>
          </p:spPr>
        </p:pic>
      </p:grpSp>
    </p:spTree>
    <p:extLst>
      <p:ext uri="{BB962C8B-B14F-4D97-AF65-F5344CB8AC3E}">
        <p14:creationId xmlns:p14="http://schemas.microsoft.com/office/powerpoint/2010/main" val="19493640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07401" y="163144"/>
            <a:ext cx="8529198" cy="6009056"/>
            <a:chOff x="1743385" y="421733"/>
            <a:chExt cx="8529198" cy="6009056"/>
          </a:xfrm>
        </p:grpSpPr>
        <p:pic>
          <p:nvPicPr>
            <p:cNvPr id="6" name="Content Placeholder 3"/>
            <p:cNvPicPr>
              <a:picLocks noChangeAspect="1"/>
            </p:cNvPicPr>
            <p:nvPr/>
          </p:nvPicPr>
          <p:blipFill>
            <a:blip r:embed="rId2"/>
            <a:stretch>
              <a:fillRect/>
            </a:stretch>
          </p:blipFill>
          <p:spPr>
            <a:xfrm>
              <a:off x="1743385" y="421733"/>
              <a:ext cx="4612695" cy="6009056"/>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57578" t="-3871" r="-2340" b="50351"/>
            <a:stretch/>
          </p:blipFill>
          <p:spPr>
            <a:xfrm rot="5400000">
              <a:off x="6744151" y="2902357"/>
              <a:ext cx="3720539" cy="3336324"/>
            </a:xfrm>
            <a:prstGeom prst="ellipse">
              <a:avLst/>
            </a:prstGeom>
          </p:spPr>
        </p:pic>
      </p:grpSp>
    </p:spTree>
    <p:extLst>
      <p:ext uri="{BB962C8B-B14F-4D97-AF65-F5344CB8AC3E}">
        <p14:creationId xmlns:p14="http://schemas.microsoft.com/office/powerpoint/2010/main" val="6992216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ntegrity - Medlogix">
      <a:majorFont>
        <a:latin typeface="Georgia"/>
        <a:ea typeface=""/>
        <a:cs typeface=""/>
      </a:majorFont>
      <a:minorFont>
        <a:latin typeface="Rockwel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1392</TotalTime>
  <Words>295</Words>
  <Application>Microsoft Office PowerPoint</Application>
  <PresentationFormat>On-screen Show (4:3)</PresentationFormat>
  <Paragraphs>77</Paragraphs>
  <Slides>59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59</vt:i4>
      </vt:variant>
    </vt:vector>
  </HeadingPairs>
  <TitlesOfParts>
    <vt:vector size="66" baseType="lpstr">
      <vt:lpstr>Arial</vt:lpstr>
      <vt:lpstr>Calibri</vt:lpstr>
      <vt:lpstr>Georgia</vt:lpstr>
      <vt:lpstr>Helvetica</vt:lpstr>
      <vt:lpstr>Rockwell</vt:lpstr>
      <vt:lpstr>Wingdings</vt:lpstr>
      <vt:lpstr>Office Theme</vt:lpstr>
      <vt:lpstr>Presented By: Joseph J. Burgarino, M.D. Neurology | Neuropsychiatry </vt:lpstr>
      <vt:lpstr>Epidemiology</vt:lpstr>
      <vt:lpstr>Epidemiology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Pathophysiology of Craniocerebral Trauma </vt:lpstr>
      <vt:lpstr>Cerebral Concussion and Axonal Shearing</vt:lpstr>
      <vt:lpstr>Cerebral Concussion and Axonal Shearing Injury</vt:lpstr>
      <vt:lpstr>PowerPoint Presentation</vt:lpstr>
      <vt:lpstr>PowerPoint Presentation</vt:lpstr>
      <vt:lpstr>PowerPoint Presentation</vt:lpstr>
      <vt:lpstr>PowerPoint Presentation</vt:lpstr>
      <vt:lpstr>TBI, what to look for in the medical records</vt:lpstr>
      <vt:lpstr>Potential blood tests for TBI</vt:lpstr>
      <vt:lpstr>WAVI EEG</vt:lpstr>
      <vt:lpstr>Diffusion tensor imaging MRI</vt:lpstr>
      <vt:lpstr>Management</vt:lpstr>
      <vt:lpstr>Glasgow Coma Scale</vt:lpstr>
      <vt:lpstr>Criteria for Hospital Admission After Head Injury </vt:lpstr>
      <vt:lpstr>Diagnosis</vt:lpstr>
      <vt:lpstr>Complications</vt:lpstr>
      <vt:lpstr>Outcomes</vt:lpstr>
      <vt:lpstr>Outcomes</vt:lpstr>
      <vt:lpstr>Estimated Mortality on Various Features</vt:lpstr>
      <vt:lpstr>Estimated Mortality on Various Features</vt:lpstr>
      <vt:lpstr>PowerPoint Presentation</vt:lpstr>
      <vt:lpstr>PowerPoint Presentation</vt:lpstr>
      <vt:lpstr>PowerPoint Presentation</vt:lpstr>
    </vt:vector>
  </TitlesOfParts>
  <Company>Integrity Medicolegal Enterprises,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Information Technology</dc:creator>
  <cp:lastModifiedBy>Holly Ficek</cp:lastModifiedBy>
  <cp:revision>131</cp:revision>
  <cp:lastPrinted>2018-10-26T20:17:02Z</cp:lastPrinted>
  <dcterms:created xsi:type="dcterms:W3CDTF">2018-08-27T18:05:09Z</dcterms:created>
  <dcterms:modified xsi:type="dcterms:W3CDTF">2022-09-20T23:08:59Z</dcterms:modified>
</cp:coreProperties>
</file>