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6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7785" y="4725425"/>
            <a:ext cx="2839325" cy="10763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10/12/2022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10/12/2022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10/12/2022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10/12/2022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10/12/2022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10/3/2018		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560" y="5433009"/>
            <a:ext cx="1013679" cy="58402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160" y="226199"/>
            <a:ext cx="3795416" cy="5326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8828" y="1014669"/>
            <a:ext cx="7315200" cy="325526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2022 Minnesota Workers’ Compensation</a:t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Case Law </a:t>
            </a:r>
            <a:r>
              <a:rPr lang="en-US" dirty="0" smtClean="0">
                <a:solidFill>
                  <a:schemeClr val="accent2"/>
                </a:solidFill>
              </a:rPr>
              <a:t>Update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86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Johnson </a:t>
            </a:r>
            <a:r>
              <a:rPr lang="en-US" i="1" dirty="0"/>
              <a:t>v. </a:t>
            </a:r>
            <a:r>
              <a:rPr lang="en-US" i="1" dirty="0" err="1" smtClean="0"/>
              <a:t>Darchuks</a:t>
            </a:r>
            <a:r>
              <a:rPr lang="en-US" i="1" dirty="0" smtClean="0"/>
              <a:t> Fabrications, Inc.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sz="2000" dirty="0" smtClean="0"/>
              <a:t>(963 N.W.2d 227 (Minn. 2021))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Opioid treatment parameters</a:t>
            </a:r>
          </a:p>
          <a:p>
            <a:pPr lvl="1"/>
            <a:r>
              <a:rPr lang="en-US" sz="2400" dirty="0" smtClean="0"/>
              <a:t>Employee’s treatment with opioid medication was non-compliant with long-term opioid treatment parameters from DOLI</a:t>
            </a:r>
          </a:p>
          <a:p>
            <a:pPr lvl="1"/>
            <a:r>
              <a:rPr lang="en-US" sz="2400" dirty="0" smtClean="0"/>
              <a:t>Employee’s treatment did not qualify as a “rare case” exception to the treatment parameters</a:t>
            </a:r>
          </a:p>
          <a:p>
            <a:pPr lvl="1"/>
            <a:r>
              <a:rPr lang="en-US" sz="2400" dirty="0" smtClean="0"/>
              <a:t>Provided “no justification” for why his treatment was not compliant</a:t>
            </a:r>
          </a:p>
          <a:p>
            <a:pPr lvl="1"/>
            <a:r>
              <a:rPr lang="en-US" sz="2400" dirty="0" smtClean="0"/>
              <a:t>Opioid treatment therefore not compensable</a:t>
            </a:r>
          </a:p>
          <a:p>
            <a:pPr lvl="1"/>
            <a:r>
              <a:rPr lang="en-US" sz="2400" dirty="0" smtClean="0"/>
              <a:t>Non-compliance must be “rare”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183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i="1" dirty="0" err="1" smtClean="0"/>
              <a:t>Musta</a:t>
            </a:r>
            <a:r>
              <a:rPr lang="en-US" sz="2800" b="1" i="1" dirty="0" smtClean="0"/>
              <a:t> v. Mendota Heights Dental Center</a:t>
            </a:r>
            <a:r>
              <a:rPr lang="en-US" sz="2800" i="1" dirty="0" smtClean="0"/>
              <a:t>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dirty="0" smtClean="0"/>
              <a:t>(Minn. 2021)</a:t>
            </a:r>
            <a:r>
              <a:rPr lang="en-US" sz="2000" dirty="0" smtClean="0">
                <a:solidFill>
                  <a:srgbClr val="CED0AC"/>
                </a:solidFill>
              </a:rPr>
              <a:t/>
            </a:r>
            <a:br>
              <a:rPr lang="en-US" sz="2000" dirty="0" smtClean="0">
                <a:solidFill>
                  <a:srgbClr val="CED0AC"/>
                </a:solidFill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i="1" dirty="0" err="1" smtClean="0"/>
              <a:t>Bierbach</a:t>
            </a:r>
            <a:r>
              <a:rPr lang="en-US" sz="2800" b="1" i="1" dirty="0" smtClean="0"/>
              <a:t> v. Digger’s Polaris</a:t>
            </a:r>
            <a:r>
              <a:rPr lang="en-US" sz="2800" b="1" u="sng" dirty="0" smtClean="0"/>
              <a:t/>
            </a:r>
            <a:br>
              <a:rPr lang="en-US" sz="2800" b="1" u="sng" dirty="0" smtClean="0"/>
            </a:br>
            <a:r>
              <a:rPr lang="en-US" sz="2000" dirty="0" smtClean="0"/>
              <a:t>(Minn. 2021)</a:t>
            </a:r>
            <a:r>
              <a:rPr lang="en-US" sz="2800" b="1" u="sng" dirty="0" smtClean="0"/>
              <a:t/>
            </a:r>
            <a:br>
              <a:rPr lang="en-US" sz="2800" b="1" u="sng" dirty="0" smtClean="0"/>
            </a:br>
            <a:endParaRPr lang="en-US" sz="2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3000" dirty="0" smtClean="0"/>
              <a:t>ER/IR required to pay for medical marijuana?</a:t>
            </a:r>
          </a:p>
          <a:p>
            <a:pPr lvl="1"/>
            <a:r>
              <a:rPr lang="en-US" sz="2600" b="1" u="sng" dirty="0" smtClean="0"/>
              <a:t>No</a:t>
            </a:r>
            <a:r>
              <a:rPr lang="en-US" sz="2600" dirty="0" smtClean="0"/>
              <a:t>, according to Minnesota Supreme Court</a:t>
            </a:r>
          </a:p>
          <a:p>
            <a:pPr lvl="1"/>
            <a:r>
              <a:rPr lang="en-US" sz="2600" dirty="0" smtClean="0"/>
              <a:t>Because of </a:t>
            </a:r>
            <a:r>
              <a:rPr lang="en-US" sz="2600" dirty="0"/>
              <a:t>“federal preemption,” </a:t>
            </a:r>
            <a:r>
              <a:rPr lang="en-US" sz="2600" dirty="0" smtClean="0"/>
              <a:t>cannot </a:t>
            </a:r>
            <a:r>
              <a:rPr lang="en-US" sz="2600" dirty="0"/>
              <a:t>be compelled to violate the </a:t>
            </a:r>
            <a:r>
              <a:rPr lang="en-US" sz="2600" dirty="0" smtClean="0"/>
              <a:t>Controlled Substance Act—a federal law—by providing </a:t>
            </a:r>
            <a:r>
              <a:rPr lang="en-US" sz="2600" dirty="0"/>
              <a:t>for </a:t>
            </a:r>
            <a:r>
              <a:rPr lang="en-US" sz="2600" dirty="0" smtClean="0"/>
              <a:t>use </a:t>
            </a:r>
            <a:r>
              <a:rPr lang="en-US" sz="2600" dirty="0"/>
              <a:t>of medical </a:t>
            </a:r>
            <a:r>
              <a:rPr lang="en-US" sz="2600" dirty="0" smtClean="0"/>
              <a:t>cannabis—even if medical cannabis </a:t>
            </a:r>
            <a:r>
              <a:rPr lang="en-US" sz="2600" dirty="0"/>
              <a:t>is </a:t>
            </a:r>
            <a:r>
              <a:rPr lang="en-US" sz="2600" dirty="0" smtClean="0"/>
              <a:t>legal in Minnesota</a:t>
            </a:r>
          </a:p>
          <a:p>
            <a:pPr lvl="1"/>
            <a:r>
              <a:rPr lang="en-US" sz="2600" dirty="0" smtClean="0"/>
              <a:t>Petitions for certiorari denied in June 2022</a:t>
            </a:r>
          </a:p>
          <a:p>
            <a:pPr lvl="1"/>
            <a:r>
              <a:rPr lang="en-US" sz="2600" dirty="0" smtClean="0"/>
              <a:t>But debate remains: New </a:t>
            </a:r>
            <a:r>
              <a:rPr lang="en-US" sz="2600" dirty="0"/>
              <a:t>Hampshire, New York and New </a:t>
            </a:r>
            <a:r>
              <a:rPr lang="en-US" sz="2600" dirty="0" smtClean="0"/>
              <a:t>Jersey have </a:t>
            </a:r>
            <a:r>
              <a:rPr lang="en-US" sz="2600" dirty="0"/>
              <a:t>found that state law was </a:t>
            </a:r>
            <a:r>
              <a:rPr lang="en-US" sz="2600" b="1" u="sng" dirty="0"/>
              <a:t>not</a:t>
            </a:r>
            <a:r>
              <a:rPr lang="en-US" sz="2600" dirty="0"/>
              <a:t> in conflict with the CSA and authorized workers’ compensation claims for medical </a:t>
            </a:r>
            <a:r>
              <a:rPr lang="en-US" sz="2600" dirty="0" smtClean="0"/>
              <a:t>cannabis</a:t>
            </a:r>
          </a:p>
          <a:p>
            <a:pPr lvl="1"/>
            <a:r>
              <a:rPr lang="en-US" sz="2600" dirty="0"/>
              <a:t>Maine, Massachusetts and Minnesota found that CSA preempts state </a:t>
            </a:r>
            <a:r>
              <a:rPr lang="en-US" sz="2600" dirty="0" smtClean="0"/>
              <a:t>law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5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Profit v. HRT Holdings 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sz="2000" dirty="0" smtClean="0"/>
              <a:t>(W.C.C.A. April 14, 2022)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660870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3400" dirty="0" smtClean="0"/>
              <a:t>“Arising Out of and In the Course of”</a:t>
            </a:r>
          </a:p>
          <a:p>
            <a:pPr lvl="1"/>
            <a:r>
              <a:rPr lang="en-US" sz="3400" dirty="0" smtClean="0"/>
              <a:t>Hotel worker attacked by guest/assailant who said employee killed his uncle</a:t>
            </a:r>
          </a:p>
          <a:p>
            <a:pPr lvl="1"/>
            <a:r>
              <a:rPr lang="en-US" sz="3400" dirty="0"/>
              <a:t> Intentional Act Exclusion of Minn. Stat. 176.011, </a:t>
            </a:r>
            <a:r>
              <a:rPr lang="en-US" sz="3400" dirty="0" err="1"/>
              <a:t>subd</a:t>
            </a:r>
            <a:r>
              <a:rPr lang="en-US" sz="3400" dirty="0"/>
              <a:t>. </a:t>
            </a:r>
            <a:r>
              <a:rPr lang="en-US" sz="3400" dirty="0" smtClean="0"/>
              <a:t>16:</a:t>
            </a:r>
          </a:p>
          <a:p>
            <a:pPr lvl="2"/>
            <a:r>
              <a:rPr lang="en-US" sz="2600" dirty="0"/>
              <a:t>“Personal injury </a:t>
            </a:r>
            <a:r>
              <a:rPr lang="en-US" sz="2600" b="1" u="sng" dirty="0"/>
              <a:t>does not include </a:t>
            </a:r>
            <a:r>
              <a:rPr lang="en-US" sz="2600" dirty="0"/>
              <a:t>an injury caused by the act of a third person </a:t>
            </a:r>
            <a:r>
              <a:rPr lang="en-US" sz="2600" dirty="0" smtClean="0"/>
              <a:t>or </a:t>
            </a:r>
            <a:r>
              <a:rPr lang="en-US" sz="2600" dirty="0"/>
              <a:t>fellow employee intended to injure the employee because of </a:t>
            </a:r>
            <a:r>
              <a:rPr lang="en-US" sz="2600" b="1" u="sng" dirty="0" smtClean="0"/>
              <a:t>personal reasons</a:t>
            </a:r>
            <a:r>
              <a:rPr lang="en-US" sz="2600" dirty="0" smtClean="0"/>
              <a:t>, and </a:t>
            </a:r>
            <a:r>
              <a:rPr lang="en-US" sz="2600" dirty="0"/>
              <a:t>not directed against the employee as an employee, or because of the </a:t>
            </a:r>
            <a:r>
              <a:rPr lang="en-US" sz="2600" dirty="0" smtClean="0"/>
              <a:t>employment.”</a:t>
            </a:r>
            <a:endParaRPr lang="en-US" sz="2600" dirty="0"/>
          </a:p>
          <a:p>
            <a:pPr lvl="1"/>
            <a:r>
              <a:rPr lang="en-US" sz="3400" dirty="0" smtClean="0"/>
              <a:t>Assailant motivated by personal animosity toward victim, so no work injury</a:t>
            </a:r>
          </a:p>
          <a:p>
            <a:r>
              <a:rPr lang="en-US" sz="3400" dirty="0" smtClean="0"/>
              <a:t>Undisclosed Evidence</a:t>
            </a:r>
          </a:p>
          <a:p>
            <a:pPr lvl="1"/>
            <a:r>
              <a:rPr lang="en-US" sz="3400" dirty="0" smtClean="0"/>
              <a:t>Surveillance video of check-in</a:t>
            </a:r>
          </a:p>
          <a:p>
            <a:pPr lvl="1"/>
            <a:r>
              <a:rPr lang="en-US" sz="3400" dirty="0" smtClean="0"/>
              <a:t>No-fault system</a:t>
            </a:r>
          </a:p>
          <a:p>
            <a:pPr lvl="1"/>
            <a:r>
              <a:rPr lang="en-US" sz="3400" dirty="0" smtClean="0"/>
              <a:t>Motion to Compel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87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Tomah vs. Good Samaritan Society 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sz="2000" dirty="0" smtClean="0"/>
              <a:t>(</a:t>
            </a:r>
            <a:r>
              <a:rPr lang="en-US" sz="2000" dirty="0"/>
              <a:t>W.C.C.A. March 31, 2022)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“Arising Out of and in the Course of”</a:t>
            </a:r>
          </a:p>
          <a:p>
            <a:pPr lvl="1"/>
            <a:r>
              <a:rPr lang="en-US" sz="2800" dirty="0" smtClean="0"/>
              <a:t>Employee injured </a:t>
            </a:r>
            <a:r>
              <a:rPr lang="en-US" sz="2800" dirty="0"/>
              <a:t>her right knee while using the bathroom facilities during a shift</a:t>
            </a:r>
            <a:endParaRPr lang="en-US" sz="2800" dirty="0" smtClean="0"/>
          </a:p>
          <a:p>
            <a:pPr lvl="1"/>
            <a:r>
              <a:rPr lang="en-US" sz="2800" dirty="0" smtClean="0"/>
              <a:t>Personal Comfort Doctrine</a:t>
            </a:r>
          </a:p>
          <a:p>
            <a:pPr lvl="2"/>
            <a:r>
              <a:rPr lang="en-US" sz="2400" dirty="0" smtClean="0"/>
              <a:t>Course </a:t>
            </a:r>
            <a:r>
              <a:rPr lang="en-US" sz="2400" dirty="0"/>
              <a:t>of </a:t>
            </a:r>
            <a:r>
              <a:rPr lang="en-US" sz="2400" dirty="0" smtClean="0"/>
              <a:t>employment is not </a:t>
            </a:r>
            <a:r>
              <a:rPr lang="en-US" sz="2400" dirty="0"/>
              <a:t>interrupted by acts an employee might do in the name of personal comfort </a:t>
            </a:r>
            <a:endParaRPr lang="en-US" sz="2400" dirty="0" smtClean="0"/>
          </a:p>
          <a:p>
            <a:pPr lvl="1"/>
            <a:r>
              <a:rPr lang="en-US" sz="2800" dirty="0" smtClean="0"/>
              <a:t>Increased Risk?</a:t>
            </a:r>
          </a:p>
          <a:p>
            <a:pPr lvl="2"/>
            <a:r>
              <a:rPr lang="en-US" sz="2600" dirty="0" smtClean="0"/>
              <a:t>No – getting up from a seated position with no other circumstances caused no increased risk of otherwise neutral condition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54197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Bef>
                <a:spcPts val="0"/>
              </a:spcBef>
            </a:pPr>
            <a:r>
              <a:rPr lang="en-US" b="1" i="1" dirty="0" err="1"/>
              <a:t>Hopp</a:t>
            </a:r>
            <a:r>
              <a:rPr lang="en-US" b="1" i="1" dirty="0"/>
              <a:t> vs. Advanced Contractors </a:t>
            </a:r>
            <a:r>
              <a:rPr lang="en-US" b="1" i="1" dirty="0" smtClean="0"/>
              <a:t>&amp; </a:t>
            </a:r>
            <a:r>
              <a:rPr lang="en-US" b="1" i="1" dirty="0"/>
              <a:t>Remodelers </a:t>
            </a:r>
            <a:r>
              <a:rPr lang="en-US" sz="2000" dirty="0"/>
              <a:t>(W.C.C.A. May 4, 2022)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1123837"/>
            <a:ext cx="7315200" cy="5120640"/>
          </a:xfrm>
        </p:spPr>
        <p:txBody>
          <a:bodyPr/>
          <a:lstStyle/>
          <a:p>
            <a:r>
              <a:rPr lang="en-US" sz="2800" dirty="0" smtClean="0"/>
              <a:t>Employment Relationship and Independent Contractor Exclusions</a:t>
            </a:r>
          </a:p>
          <a:p>
            <a:pPr lvl="1"/>
            <a:r>
              <a:rPr lang="en-US" sz="2400" dirty="0" smtClean="0"/>
              <a:t>Employee owned his own siding business and obtained personal and corporate coverage in 2015</a:t>
            </a:r>
          </a:p>
          <a:p>
            <a:pPr lvl="1"/>
            <a:r>
              <a:rPr lang="en-US" sz="2400" dirty="0" smtClean="0"/>
              <a:t>He then began performing construction work for another entity, where he sustained significant injuries</a:t>
            </a:r>
          </a:p>
          <a:p>
            <a:pPr lvl="1"/>
            <a:r>
              <a:rPr lang="en-US" sz="2400" dirty="0" smtClean="0"/>
              <a:t>Believed he was covered under his 2015 policy</a:t>
            </a:r>
          </a:p>
          <a:p>
            <a:pPr lvl="1"/>
            <a:r>
              <a:rPr lang="en-US" sz="2400" dirty="0" smtClean="0"/>
              <a:t>Independent </a:t>
            </a:r>
            <a:r>
              <a:rPr lang="en-US" sz="2400" dirty="0"/>
              <a:t>contractor pursuant to Minn. Stat. §181.723, </a:t>
            </a:r>
            <a:r>
              <a:rPr lang="en-US" sz="2400" dirty="0" err="1"/>
              <a:t>Subd</a:t>
            </a:r>
            <a:r>
              <a:rPr lang="en-US" sz="2400" dirty="0"/>
              <a:t>. 4 </a:t>
            </a:r>
            <a:r>
              <a:rPr lang="en-US" sz="2400" dirty="0" smtClean="0"/>
              <a:t>?</a:t>
            </a:r>
          </a:p>
          <a:p>
            <a:r>
              <a:rPr lang="en-US" sz="2800" dirty="0" smtClean="0"/>
              <a:t>Election of Remedies</a:t>
            </a:r>
          </a:p>
          <a:p>
            <a:pPr lvl="1"/>
            <a:r>
              <a:rPr lang="en-US" sz="2600" dirty="0" smtClean="0"/>
              <a:t>WC claim precluded by prior civil 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23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err="1"/>
              <a:t>Hedner</a:t>
            </a:r>
            <a:r>
              <a:rPr lang="en-US" b="1" i="1" dirty="0"/>
              <a:t> vs. Per Mar Sec. 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sz="2000" dirty="0" smtClean="0"/>
              <a:t>(</a:t>
            </a:r>
            <a:r>
              <a:rPr lang="en-US" sz="2000" dirty="0"/>
              <a:t>W.C.C.A. March 16, 2022)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Job Offer</a:t>
            </a:r>
          </a:p>
          <a:p>
            <a:pPr lvl="1"/>
            <a:r>
              <a:rPr lang="en-US" sz="2400" dirty="0" smtClean="0"/>
              <a:t>Refused job offer from employer</a:t>
            </a:r>
          </a:p>
          <a:p>
            <a:pPr lvl="1"/>
            <a:r>
              <a:rPr lang="en-US" sz="2400" dirty="0" smtClean="0"/>
              <a:t>Employer discontinued TTD benefits</a:t>
            </a:r>
          </a:p>
          <a:p>
            <a:r>
              <a:rPr lang="en-US" sz="2800" dirty="0" smtClean="0"/>
              <a:t>Physical Suitability and Refusal</a:t>
            </a:r>
          </a:p>
          <a:p>
            <a:pPr lvl="1"/>
            <a:r>
              <a:rPr lang="en-US" sz="2400" dirty="0" smtClean="0"/>
              <a:t>Employee testimony regarding ability to perform offered job</a:t>
            </a:r>
          </a:p>
          <a:p>
            <a:pPr lvl="1"/>
            <a:r>
              <a:rPr lang="en-US" sz="2400" dirty="0" smtClean="0"/>
              <a:t>Employee's </a:t>
            </a:r>
            <a:r>
              <a:rPr lang="en-US" sz="2400" dirty="0"/>
              <a:t>own testimony </a:t>
            </a:r>
            <a:r>
              <a:rPr lang="en-US" sz="2400" i="1" dirty="0"/>
              <a:t>might</a:t>
            </a:r>
            <a:r>
              <a:rPr lang="en-US" sz="2400" dirty="0"/>
              <a:t> form the basis of </a:t>
            </a:r>
            <a:r>
              <a:rPr lang="en-US" sz="2400" dirty="0" smtClean="0"/>
              <a:t>a </a:t>
            </a:r>
            <a:r>
              <a:rPr lang="en-US" sz="2400" dirty="0"/>
              <a:t>Judge’s findings on a job refusal, </a:t>
            </a:r>
            <a:r>
              <a:rPr lang="en-US" sz="2400" dirty="0" smtClean="0"/>
              <a:t>but not </a:t>
            </a:r>
            <a:r>
              <a:rPr lang="en-US" sz="2400" i="1" dirty="0" smtClean="0"/>
              <a:t>must</a:t>
            </a:r>
            <a:r>
              <a:rPr lang="en-US" sz="2400" dirty="0" smtClean="0"/>
              <a:t> </a:t>
            </a:r>
            <a:r>
              <a:rPr lang="en-US" sz="2400" dirty="0"/>
              <a:t>do </a:t>
            </a:r>
            <a:r>
              <a:rPr lang="en-US" sz="2400" dirty="0" smtClean="0"/>
              <a:t>so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704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err="1"/>
              <a:t>Sershen</a:t>
            </a:r>
            <a:r>
              <a:rPr lang="en-US" b="1" i="1" dirty="0"/>
              <a:t> vs. Met Council </a:t>
            </a:r>
            <a:r>
              <a:rPr lang="en-US" sz="2000" dirty="0"/>
              <a:t>(Minn. May 11, 2022)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717314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sz="2800" dirty="0" smtClean="0"/>
              <a:t>Employee worked for five different manufacturing employers over 30 years</a:t>
            </a:r>
          </a:p>
          <a:p>
            <a:pPr lvl="1"/>
            <a:r>
              <a:rPr lang="en-US" sz="2400" dirty="0" smtClean="0"/>
              <a:t>Exposed to noise levels on the job</a:t>
            </a:r>
          </a:p>
          <a:p>
            <a:pPr lvl="1"/>
            <a:r>
              <a:rPr lang="en-US" sz="2400" dirty="0" smtClean="0"/>
              <a:t>Sought medical and permanency benefits</a:t>
            </a:r>
          </a:p>
          <a:p>
            <a:pPr lvl="1"/>
            <a:r>
              <a:rPr lang="en-US" sz="2400" i="1" dirty="0" err="1" smtClean="0"/>
              <a:t>Pierringer</a:t>
            </a:r>
            <a:r>
              <a:rPr lang="en-US" sz="2400" dirty="0" smtClean="0"/>
              <a:t> settlement with two employers prior to hearing</a:t>
            </a:r>
          </a:p>
          <a:p>
            <a:pPr lvl="1"/>
            <a:r>
              <a:rPr lang="en-US" sz="2400" dirty="0" smtClean="0"/>
              <a:t>Last exposure?</a:t>
            </a:r>
          </a:p>
          <a:p>
            <a:pPr lvl="2"/>
            <a:r>
              <a:rPr lang="en-US" sz="2200" dirty="0" smtClean="0"/>
              <a:t>Medical – Minn. Stat. 176.135, </a:t>
            </a:r>
            <a:r>
              <a:rPr lang="en-US" sz="2200" dirty="0" err="1" smtClean="0"/>
              <a:t>subd</a:t>
            </a:r>
            <a:r>
              <a:rPr lang="en-US" sz="2200" dirty="0" smtClean="0"/>
              <a:t>. 5</a:t>
            </a:r>
          </a:p>
          <a:p>
            <a:pPr lvl="2"/>
            <a:r>
              <a:rPr lang="en-US" sz="2200" dirty="0"/>
              <a:t>“Payment of compensation under this section shall be made by the employer and insurer on the date of the employee's </a:t>
            </a:r>
            <a:r>
              <a:rPr lang="en-US" sz="2200" b="1" u="sng" dirty="0"/>
              <a:t>last exposure </a:t>
            </a:r>
            <a:r>
              <a:rPr lang="en-US" sz="2200" dirty="0"/>
              <a:t>to the </a:t>
            </a:r>
            <a:r>
              <a:rPr lang="en-US" sz="2200" dirty="0" smtClean="0"/>
              <a:t>hazard…”</a:t>
            </a:r>
          </a:p>
          <a:p>
            <a:pPr lvl="1"/>
            <a:r>
              <a:rPr lang="en-US" sz="2400" dirty="0" smtClean="0"/>
              <a:t>Last significant exposure?</a:t>
            </a:r>
          </a:p>
          <a:p>
            <a:pPr lvl="2"/>
            <a:r>
              <a:rPr lang="en-US" sz="2200" dirty="0" smtClean="0"/>
              <a:t>Disablement – </a:t>
            </a:r>
            <a:r>
              <a:rPr lang="en-US" sz="2200" dirty="0" err="1" smtClean="0"/>
              <a:t>Minn</a:t>
            </a:r>
            <a:r>
              <a:rPr lang="en-US" sz="2200" dirty="0" smtClean="0"/>
              <a:t> Stat. 176.66, </a:t>
            </a:r>
            <a:r>
              <a:rPr lang="en-US" sz="2200" dirty="0" err="1" smtClean="0"/>
              <a:t>subd</a:t>
            </a:r>
            <a:r>
              <a:rPr lang="en-US" sz="2200" dirty="0" smtClean="0"/>
              <a:t>. 10</a:t>
            </a:r>
          </a:p>
          <a:p>
            <a:pPr lvl="2"/>
            <a:r>
              <a:rPr lang="en-US" sz="2200" dirty="0"/>
              <a:t>“…the insurer who was on the risk during the employee's </a:t>
            </a:r>
            <a:r>
              <a:rPr lang="en-US" sz="2200" b="1" u="sng" dirty="0"/>
              <a:t>last significant exposure </a:t>
            </a:r>
            <a:r>
              <a:rPr lang="en-US" sz="2200" dirty="0"/>
              <a:t>to the hazard of the occupational disease is the liable </a:t>
            </a:r>
            <a:r>
              <a:rPr lang="en-US" sz="2200" dirty="0" smtClean="0"/>
              <a:t>party…”</a:t>
            </a:r>
          </a:p>
        </p:txBody>
      </p:sp>
    </p:spTree>
    <p:extLst>
      <p:ext uri="{BB962C8B-B14F-4D97-AF65-F5344CB8AC3E}">
        <p14:creationId xmlns:p14="http://schemas.microsoft.com/office/powerpoint/2010/main" val="129560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Herron v. Franklin St. Bakery 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sz="2000" dirty="0" smtClean="0"/>
              <a:t>(</a:t>
            </a:r>
            <a:r>
              <a:rPr lang="en-US" sz="2000" dirty="0"/>
              <a:t>W.C.C.A. March 29, 2022)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IME Extension</a:t>
            </a:r>
          </a:p>
          <a:p>
            <a:pPr lvl="1"/>
            <a:r>
              <a:rPr lang="en-US" sz="2800" dirty="0" smtClean="0"/>
              <a:t>IME report from Dr. Carlson</a:t>
            </a:r>
          </a:p>
          <a:p>
            <a:pPr lvl="1"/>
            <a:r>
              <a:rPr lang="en-US" sz="2800" dirty="0" smtClean="0"/>
              <a:t>Filed more than 120 days after filing of Claim Petition</a:t>
            </a:r>
          </a:p>
          <a:p>
            <a:pPr lvl="1"/>
            <a:r>
              <a:rPr lang="en-US" sz="2800" dirty="0" smtClean="0"/>
              <a:t>Compensation Judge ruled on second day of hearing that an extension was appropriate and allowed the evidence</a:t>
            </a:r>
          </a:p>
          <a:p>
            <a:pPr lvl="1"/>
            <a:r>
              <a:rPr lang="en-US" sz="2800" dirty="0" smtClean="0"/>
              <a:t>Minn. Stat. 176.155 does </a:t>
            </a:r>
            <a:r>
              <a:rPr lang="en-US" sz="2800" u="sng" dirty="0" smtClean="0"/>
              <a:t>not</a:t>
            </a:r>
            <a:r>
              <a:rPr lang="en-US" sz="2800" dirty="0" smtClean="0"/>
              <a:t> indicate extension requests must be filed within 120 days of service of Claim Petition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006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Whitaker v. Walmart, Inc. </a:t>
            </a:r>
            <a:r>
              <a:rPr lang="en-US" sz="2000" dirty="0"/>
              <a:t>(W.C.C.A March 23, 2022)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April 17, 2008 date of injury</a:t>
            </a:r>
          </a:p>
          <a:p>
            <a:pPr lvl="1"/>
            <a:r>
              <a:rPr lang="en-US" sz="2400" dirty="0" smtClean="0"/>
              <a:t>Claim Petition filed February 9, 2012</a:t>
            </a:r>
          </a:p>
          <a:p>
            <a:pPr lvl="1"/>
            <a:r>
              <a:rPr lang="en-US" sz="2400" dirty="0" smtClean="0"/>
              <a:t>Employee requested the claim stricken from </a:t>
            </a:r>
            <a:r>
              <a:rPr lang="en-US" sz="2400" dirty="0" err="1" smtClean="0"/>
              <a:t>th</a:t>
            </a:r>
            <a:r>
              <a:rPr lang="en-US" sz="2400" dirty="0" smtClean="0"/>
              <a:t> calendar</a:t>
            </a:r>
          </a:p>
          <a:p>
            <a:pPr lvl="1"/>
            <a:r>
              <a:rPr lang="en-US" sz="2400" dirty="0" smtClean="0"/>
              <a:t>Asked for reinstatement in March 2014, before requesting that it be stricken again</a:t>
            </a:r>
          </a:p>
          <a:p>
            <a:pPr lvl="1"/>
            <a:r>
              <a:rPr lang="en-US" sz="2400" dirty="0" smtClean="0"/>
              <a:t>In March 2016, asked for reinstatement again, before requesting it stricken six months later</a:t>
            </a:r>
          </a:p>
          <a:p>
            <a:pPr lvl="1"/>
            <a:r>
              <a:rPr lang="en-US" sz="2400" dirty="0" smtClean="0"/>
              <a:t>Claim dismissed in May 2018 without prejudice</a:t>
            </a:r>
          </a:p>
          <a:p>
            <a:pPr lvl="1"/>
            <a:r>
              <a:rPr lang="en-US" sz="2400" dirty="0" smtClean="0"/>
              <a:t>New petition filed in late 2018</a:t>
            </a:r>
          </a:p>
          <a:p>
            <a:pPr lvl="1"/>
            <a:r>
              <a:rPr lang="en-US" sz="2400" dirty="0" smtClean="0"/>
              <a:t>Judge ultimately dismissed new petition in 2021 with prejudice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111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Chrz </a:t>
            </a:r>
            <a:r>
              <a:rPr lang="en-US" b="1" i="1" dirty="0"/>
              <a:t>vs. Mower County 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sz="2000" dirty="0" smtClean="0"/>
              <a:t>(</a:t>
            </a:r>
            <a:r>
              <a:rPr lang="en-US" sz="2000" dirty="0"/>
              <a:t>W.C.C.A May 9, 2022)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Sheriff diagnosed with PTSD, moderate to severe alcohol use disorder, and major depression in April 2019</a:t>
            </a:r>
          </a:p>
          <a:p>
            <a:pPr lvl="1"/>
            <a:r>
              <a:rPr lang="en-US" sz="2800" dirty="0" smtClean="0"/>
              <a:t>Recovered from PTSD? </a:t>
            </a:r>
          </a:p>
          <a:p>
            <a:pPr lvl="1"/>
            <a:r>
              <a:rPr lang="en-US" sz="2800" dirty="0" err="1" smtClean="0"/>
              <a:t>Minn</a:t>
            </a:r>
            <a:r>
              <a:rPr lang="en-US" sz="2800" dirty="0" smtClean="0"/>
              <a:t> Stat. 176.011, </a:t>
            </a:r>
            <a:r>
              <a:rPr lang="en-US" sz="2800" dirty="0" err="1" smtClean="0"/>
              <a:t>subd</a:t>
            </a:r>
            <a:r>
              <a:rPr lang="en-US" sz="2800" dirty="0" smtClean="0"/>
              <a:t>. 15(d)</a:t>
            </a:r>
          </a:p>
          <a:p>
            <a:pPr lvl="2"/>
            <a:r>
              <a:rPr lang="en-US" sz="2600" dirty="0" smtClean="0"/>
              <a:t>“…diagnosis </a:t>
            </a:r>
            <a:r>
              <a:rPr lang="en-US" sz="2600" dirty="0"/>
              <a:t>of post-traumatic stress disorder by a licensed psychiatrist or </a:t>
            </a:r>
            <a:r>
              <a:rPr lang="en-US" sz="2600" dirty="0" smtClean="0"/>
              <a:t>psychologist . . . as </a:t>
            </a:r>
            <a:r>
              <a:rPr lang="en-US" sz="2600" dirty="0"/>
              <a:t>described in the most recently published edition of the </a:t>
            </a:r>
            <a:r>
              <a:rPr lang="en-US" sz="2600" dirty="0" smtClean="0"/>
              <a:t>[DSM-V]…”.</a:t>
            </a:r>
          </a:p>
          <a:p>
            <a:r>
              <a:rPr lang="en-US" sz="3000" dirty="0" smtClean="0"/>
              <a:t>Petition for Further Review before Supreme Court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93420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Heacox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12838"/>
      </a:accent1>
      <a:accent2>
        <a:srgbClr val="CED0AC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1224</TotalTime>
  <Words>912</Words>
  <Application>Microsoft Office PowerPoint</Application>
  <PresentationFormat>Widescreen</PresentationFormat>
  <Paragraphs>86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Corbel</vt:lpstr>
      <vt:lpstr>Wingdings 2</vt:lpstr>
      <vt:lpstr>Frame</vt:lpstr>
      <vt:lpstr>2022 Minnesota Workers’ Compensation Case Law Update</vt:lpstr>
      <vt:lpstr>Profit v. HRT Holdings  (W.C.C.A. April 14, 2022)</vt:lpstr>
      <vt:lpstr>Tomah vs. Good Samaritan Society  (W.C.C.A. March 31, 2022)</vt:lpstr>
      <vt:lpstr>Hopp vs. Advanced Contractors &amp; Remodelers (W.C.C.A. May 4, 2022)</vt:lpstr>
      <vt:lpstr>Hedner vs. Per Mar Sec.  (W.C.C.A. March 16, 2022)</vt:lpstr>
      <vt:lpstr>Sershen vs. Met Council (Minn. May 11, 2022)</vt:lpstr>
      <vt:lpstr>Herron v. Franklin St. Bakery  (W.C.C.A. March 29, 2022)</vt:lpstr>
      <vt:lpstr>Whitaker v. Walmart, Inc. (W.C.C.A March 23, 2022)</vt:lpstr>
      <vt:lpstr>Chrz vs. Mower County  (W.C.C.A May 9, 2022)</vt:lpstr>
      <vt:lpstr>Johnson v. Darchuks Fabrications, Inc. (963 N.W.2d 227 (Minn. 2021)) </vt:lpstr>
      <vt:lpstr>Musta v. Mendota Heights Dental Center  (Minn. 2021)  Bierbach v. Digger’s Polaris (Minn. 2021)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Cassidy Schweer</dc:creator>
  <cp:lastModifiedBy>Jason Heikkinen</cp:lastModifiedBy>
  <cp:revision>50</cp:revision>
  <dcterms:created xsi:type="dcterms:W3CDTF">2018-10-03T14:33:18Z</dcterms:created>
  <dcterms:modified xsi:type="dcterms:W3CDTF">2022-10-12T19:04:07Z</dcterms:modified>
</cp:coreProperties>
</file>